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77" r:id="rId72"/>
    <p:sldId id="378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7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SG"/>
  <c:roundedCorners val="0"/>
  <c:style val="2"/>
  <c:chart>
    <c:title>
      <c:tx>
        <c:rich>
          <a:bodyPr rot="0"/>
          <a:lstStyle/>
          <a:p>
            <a:pPr lvl="0"/>
            <a:endParaRPr lang="en-SG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6.4565800000000007E-2"/>
          <c:y val="6.0103299999999998E-2"/>
          <c:w val="0.93543399999999999"/>
          <c:h val="0.724821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rgbClr val="5B9BD5"/>
            </a:solidFill>
            <a:ln w="9525" cap="flat">
              <a:solidFill>
                <a:srgbClr val="000000"/>
              </a:solidFill>
              <a:prstDash val="solid"/>
              <a:bevel/>
            </a:ln>
            <a:effectLst/>
          </c:spPr>
          <c:invertIfNegative val="0"/>
          <c:cat>
            <c:strRef>
              <c:f>Sheet1!$B$1:$R$1</c:f>
              <c:strCache>
                <c:ptCount val="17"/>
                <c:pt idx="0">
                  <c:v>&lt;20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</c:strCache>
            </c:strRef>
          </c:cat>
          <c:val>
            <c:numRef>
              <c:f>Sheet1!$B$2:$R$2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7</c:v>
                </c:pt>
                <c:pt idx="3">
                  <c:v>7</c:v>
                </c:pt>
                <c:pt idx="4">
                  <c:v>5</c:v>
                </c:pt>
                <c:pt idx="5">
                  <c:v>9</c:v>
                </c:pt>
                <c:pt idx="6">
                  <c:v>31</c:v>
                </c:pt>
                <c:pt idx="7">
                  <c:v>27</c:v>
                </c:pt>
                <c:pt idx="8">
                  <c:v>21</c:v>
                </c:pt>
                <c:pt idx="9">
                  <c:v>31</c:v>
                </c:pt>
                <c:pt idx="10">
                  <c:v>27</c:v>
                </c:pt>
                <c:pt idx="11">
                  <c:v>18</c:v>
                </c:pt>
                <c:pt idx="12">
                  <c:v>16</c:v>
                </c:pt>
                <c:pt idx="13">
                  <c:v>17</c:v>
                </c:pt>
                <c:pt idx="14">
                  <c:v>10</c:v>
                </c:pt>
                <c:pt idx="15">
                  <c:v>6</c:v>
                </c:pt>
                <c:pt idx="16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Sheet1!$B$1:$R$1</c:f>
              <c:strCache>
                <c:ptCount val="17"/>
                <c:pt idx="0">
                  <c:v>&lt;20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</c:strCache>
            </c:strRef>
          </c:cat>
          <c:val>
            <c:numRef>
              <c:f>Sheet1!$B$3:$R$3</c:f>
              <c:numCache>
                <c:formatCode>General</c:formatCode>
                <c:ptCount val="17"/>
                <c:pt idx="0">
                  <c:v>13</c:v>
                </c:pt>
                <c:pt idx="1">
                  <c:v>10</c:v>
                </c:pt>
                <c:pt idx="2">
                  <c:v>19</c:v>
                </c:pt>
                <c:pt idx="3">
                  <c:v>14</c:v>
                </c:pt>
                <c:pt idx="4">
                  <c:v>14</c:v>
                </c:pt>
                <c:pt idx="5">
                  <c:v>13</c:v>
                </c:pt>
                <c:pt idx="6">
                  <c:v>17</c:v>
                </c:pt>
                <c:pt idx="7">
                  <c:v>26</c:v>
                </c:pt>
                <c:pt idx="8">
                  <c:v>14</c:v>
                </c:pt>
                <c:pt idx="9">
                  <c:v>22</c:v>
                </c:pt>
                <c:pt idx="10">
                  <c:v>16</c:v>
                </c:pt>
                <c:pt idx="11">
                  <c:v>16</c:v>
                </c:pt>
                <c:pt idx="12">
                  <c:v>14</c:v>
                </c:pt>
                <c:pt idx="13">
                  <c:v>16</c:v>
                </c:pt>
                <c:pt idx="14">
                  <c:v>9</c:v>
                </c:pt>
                <c:pt idx="15">
                  <c:v>8</c:v>
                </c:pt>
                <c:pt idx="16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axId val="185454592"/>
        <c:axId val="185456128"/>
      </c:barChart>
      <c:catAx>
        <c:axId val="18545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000" b="0" i="0" u="none" strike="noStrike">
                <a:solidFill>
                  <a:srgbClr val="595959"/>
                </a:solidFill>
                <a:effectLst/>
                <a:latin typeface="+mn-lt"/>
              </a:defRPr>
            </a:pPr>
            <a:endParaRPr lang="en-US"/>
          </a:p>
        </c:txPr>
        <c:crossAx val="185456128"/>
        <c:crosses val="autoZero"/>
        <c:auto val="1"/>
        <c:lblAlgn val="ctr"/>
        <c:lblOffset val="100"/>
        <c:noMultiLvlLbl val="1"/>
      </c:catAx>
      <c:valAx>
        <c:axId val="18545612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000" b="0" i="0" u="none" strike="noStrike">
                <a:solidFill>
                  <a:srgbClr val="595959"/>
                </a:solidFill>
                <a:effectLst/>
                <a:latin typeface="+mn-lt"/>
              </a:defRPr>
            </a:pPr>
            <a:endParaRPr lang="en-US"/>
          </a:p>
        </c:txPr>
        <c:crossAx val="18545459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226300000000002"/>
          <c:y val="0.93989699999999998"/>
          <c:w val="0.49875199999999997"/>
          <c:h val="7.260329999999999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sz="2000" b="0" i="0" u="none" strike="noStrike">
              <a:solidFill>
                <a:srgbClr val="595959"/>
              </a:solidFill>
              <a:effectLst/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SG"/>
  <c:roundedCorners val="0"/>
  <c:style val="2"/>
  <c:chart>
    <c:title>
      <c:tx>
        <c:rich>
          <a:bodyPr rot="0"/>
          <a:lstStyle/>
          <a:p>
            <a:pPr lvl="0"/>
            <a:endParaRPr lang="en-SG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6.4565800000000007E-2"/>
          <c:y val="6.0103299999999998E-2"/>
          <c:w val="0.93543399999999999"/>
          <c:h val="0.724821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rgbClr val="3399FF">
                <a:alpha val="50195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Sheet1!$B$1:$R$1</c:f>
              <c:strCache>
                <c:ptCount val="17"/>
                <c:pt idx="0">
                  <c:v>&lt;20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</c:strCache>
            </c:strRef>
          </c:cat>
          <c:val>
            <c:numRef>
              <c:f>Sheet1!$B$2:$R$2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7</c:v>
                </c:pt>
                <c:pt idx="3">
                  <c:v>7</c:v>
                </c:pt>
                <c:pt idx="4">
                  <c:v>5</c:v>
                </c:pt>
                <c:pt idx="5">
                  <c:v>9</c:v>
                </c:pt>
                <c:pt idx="6">
                  <c:v>31</c:v>
                </c:pt>
                <c:pt idx="7">
                  <c:v>27</c:v>
                </c:pt>
                <c:pt idx="8">
                  <c:v>21</c:v>
                </c:pt>
                <c:pt idx="9">
                  <c:v>31</c:v>
                </c:pt>
                <c:pt idx="10">
                  <c:v>27</c:v>
                </c:pt>
                <c:pt idx="11">
                  <c:v>18</c:v>
                </c:pt>
                <c:pt idx="12">
                  <c:v>16</c:v>
                </c:pt>
                <c:pt idx="13">
                  <c:v>17</c:v>
                </c:pt>
                <c:pt idx="14">
                  <c:v>10</c:v>
                </c:pt>
                <c:pt idx="15">
                  <c:v>6</c:v>
                </c:pt>
                <c:pt idx="16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rgbClr val="ED7D31"/>
            </a:solidFill>
            <a:ln w="9525" cap="flat">
              <a:solidFill>
                <a:srgbClr val="000000"/>
              </a:solidFill>
              <a:prstDash val="solid"/>
              <a:bevel/>
            </a:ln>
            <a:effectLst/>
          </c:spPr>
          <c:invertIfNegative val="0"/>
          <c:cat>
            <c:strRef>
              <c:f>Sheet1!$B$1:$R$1</c:f>
              <c:strCache>
                <c:ptCount val="17"/>
                <c:pt idx="0">
                  <c:v>&lt;20</c:v>
                </c:pt>
                <c:pt idx="1">
                  <c:v>25</c:v>
                </c:pt>
                <c:pt idx="2">
                  <c:v>30</c:v>
                </c:pt>
                <c:pt idx="3">
                  <c:v>35</c:v>
                </c:pt>
                <c:pt idx="4">
                  <c:v>40</c:v>
                </c:pt>
                <c:pt idx="5">
                  <c:v>45</c:v>
                </c:pt>
                <c:pt idx="6">
                  <c:v>50</c:v>
                </c:pt>
                <c:pt idx="7">
                  <c:v>55</c:v>
                </c:pt>
                <c:pt idx="8">
                  <c:v>60</c:v>
                </c:pt>
                <c:pt idx="9">
                  <c:v>65</c:v>
                </c:pt>
                <c:pt idx="10">
                  <c:v>70</c:v>
                </c:pt>
                <c:pt idx="11">
                  <c:v>75</c:v>
                </c:pt>
                <c:pt idx="12">
                  <c:v>80</c:v>
                </c:pt>
                <c:pt idx="13">
                  <c:v>85</c:v>
                </c:pt>
                <c:pt idx="14">
                  <c:v>90</c:v>
                </c:pt>
                <c:pt idx="15">
                  <c:v>95</c:v>
                </c:pt>
                <c:pt idx="16">
                  <c:v>100</c:v>
                </c:pt>
              </c:strCache>
            </c:strRef>
          </c:cat>
          <c:val>
            <c:numRef>
              <c:f>Sheet1!$B$3:$R$3</c:f>
              <c:numCache>
                <c:formatCode>General</c:formatCode>
                <c:ptCount val="17"/>
                <c:pt idx="0">
                  <c:v>13</c:v>
                </c:pt>
                <c:pt idx="1">
                  <c:v>10</c:v>
                </c:pt>
                <c:pt idx="2">
                  <c:v>19</c:v>
                </c:pt>
                <c:pt idx="3">
                  <c:v>14</c:v>
                </c:pt>
                <c:pt idx="4">
                  <c:v>14</c:v>
                </c:pt>
                <c:pt idx="5">
                  <c:v>13</c:v>
                </c:pt>
                <c:pt idx="6">
                  <c:v>17</c:v>
                </c:pt>
                <c:pt idx="7">
                  <c:v>26</c:v>
                </c:pt>
                <c:pt idx="8">
                  <c:v>14</c:v>
                </c:pt>
                <c:pt idx="9">
                  <c:v>22</c:v>
                </c:pt>
                <c:pt idx="10">
                  <c:v>16</c:v>
                </c:pt>
                <c:pt idx="11">
                  <c:v>16</c:v>
                </c:pt>
                <c:pt idx="12">
                  <c:v>14</c:v>
                </c:pt>
                <c:pt idx="13">
                  <c:v>16</c:v>
                </c:pt>
                <c:pt idx="14">
                  <c:v>9</c:v>
                </c:pt>
                <c:pt idx="15">
                  <c:v>8</c:v>
                </c:pt>
                <c:pt idx="16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axId val="185516032"/>
        <c:axId val="185517568"/>
      </c:barChart>
      <c:catAx>
        <c:axId val="18551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000" b="0" i="0" u="none" strike="noStrike">
                <a:solidFill>
                  <a:srgbClr val="595959"/>
                </a:solidFill>
                <a:effectLst/>
                <a:latin typeface="+mn-lt"/>
              </a:defRPr>
            </a:pPr>
            <a:endParaRPr lang="en-US"/>
          </a:p>
        </c:txPr>
        <c:crossAx val="185517568"/>
        <c:crosses val="autoZero"/>
        <c:auto val="1"/>
        <c:lblAlgn val="ctr"/>
        <c:lblOffset val="100"/>
        <c:noMultiLvlLbl val="1"/>
      </c:catAx>
      <c:valAx>
        <c:axId val="18551756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000" b="0" i="0" u="none" strike="noStrike">
                <a:solidFill>
                  <a:srgbClr val="595959"/>
                </a:solidFill>
                <a:effectLst/>
                <a:latin typeface="+mn-lt"/>
              </a:defRPr>
            </a:pPr>
            <a:endParaRPr lang="en-US"/>
          </a:p>
        </c:txPr>
        <c:crossAx val="18551603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226300000000002"/>
          <c:y val="0.93989699999999998"/>
          <c:w val="0.49875199999999997"/>
          <c:h val="7.260329999999999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sz="2000" b="0" i="0" u="none" strike="noStrike">
              <a:solidFill>
                <a:srgbClr val="595959"/>
              </a:solidFill>
              <a:effectLst/>
              <a:latin typeface="+mn-l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083958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350996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143000" y="3602037"/>
            <a:ext cx="6858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</a:lstStyle>
          <a:p>
            <a:pPr lvl="0"/>
            <a:r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</a:lstStyle>
          <a:p>
            <a:pPr lvl="0">
              <a:defRPr b="0"/>
            </a:pPr>
            <a:r>
              <a:rPr b="1"/>
              <a:t>Click to edit Master text styles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628650" y="5328"/>
            <a:ext cx="7886700" cy="1594873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887391" y="987425"/>
            <a:ext cx="4629151" cy="5870576"/>
          </a:xfrm>
          <a:prstGeom prst="rect">
            <a:avLst/>
          </a:prstGeom>
        </p:spPr>
        <p:txBody>
          <a:bodyPr/>
          <a:lstStyle>
            <a:lvl1pPr marL="171450" indent="-171450"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pPr lvl="0">
              <a:defRPr sz="1800"/>
            </a:pPr>
            <a:r>
              <a:rPr sz="2400"/>
              <a:t>Click to edit Master text styles</a:t>
            </a:r>
          </a:p>
          <a:p>
            <a:pPr lvl="1">
              <a:defRPr sz="1800"/>
            </a:pPr>
            <a:r>
              <a:rPr sz="2400"/>
              <a:t>Second level</a:t>
            </a:r>
          </a:p>
          <a:p>
            <a:pPr lvl="2">
              <a:defRPr sz="1800"/>
            </a:pPr>
            <a:r>
              <a:rPr sz="2400"/>
              <a:t>Third level</a:t>
            </a:r>
          </a:p>
          <a:p>
            <a:pPr lvl="3">
              <a:defRPr sz="1800"/>
            </a:pPr>
            <a:r>
              <a:rPr sz="2400"/>
              <a:t>Fourth level</a:t>
            </a:r>
          </a:p>
          <a:p>
            <a:pPr lvl="4">
              <a:defRPr sz="1800"/>
            </a:pPr>
            <a:r>
              <a:rPr sz="2400"/>
              <a:t>Fifth level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629841" y="0"/>
            <a:ext cx="2949178" cy="2057400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629841" y="2057400"/>
            <a:ext cx="2949178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Master text styles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71450" indent="-171450"/>
            <a:lvl2pPr marL="531494" indent="-188594"/>
          </a:lstStyle>
          <a:p>
            <a:pPr lvl="0">
              <a:defRPr sz="1800"/>
            </a:pPr>
            <a:r>
              <a:rPr sz="4400"/>
              <a:t>Click to edit Master text styles</a:t>
            </a:r>
          </a:p>
          <a:p>
            <a:pPr lvl="1">
              <a:defRPr sz="1800"/>
            </a:pPr>
            <a:r>
              <a:rPr sz="4400"/>
              <a:t>Second level</a:t>
            </a:r>
          </a:p>
          <a:p>
            <a:pPr lvl="2">
              <a:defRPr sz="1800"/>
            </a:pPr>
            <a:r>
              <a:rPr sz="4400"/>
              <a:t>Third level</a:t>
            </a:r>
          </a:p>
          <a:p>
            <a:pPr lvl="3">
              <a:defRPr sz="1800"/>
            </a:pPr>
            <a:r>
              <a:rPr sz="4400"/>
              <a:t>Fourth level</a:t>
            </a:r>
          </a:p>
          <a:p>
            <a:pPr lvl="4">
              <a:defRPr sz="1800"/>
            </a:pPr>
            <a:r>
              <a:rPr sz="4400"/>
              <a:t>Fifth level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6543675" y="0"/>
            <a:ext cx="1971675" cy="654208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628650" y="365125"/>
            <a:ext cx="5800725" cy="6492875"/>
          </a:xfrm>
          <a:prstGeom prst="rect">
            <a:avLst/>
          </a:prstGeom>
        </p:spPr>
        <p:txBody>
          <a:bodyPr/>
          <a:lstStyle>
            <a:lvl1pPr marL="171450" indent="-171450"/>
            <a:lvl2pPr marL="531494" indent="-188594"/>
          </a:lstStyle>
          <a:p>
            <a:pPr lvl="0">
              <a:defRPr sz="1800"/>
            </a:pPr>
            <a:r>
              <a:rPr sz="4400"/>
              <a:t>Click to edit Master text styles</a:t>
            </a:r>
          </a:p>
          <a:p>
            <a:pPr lvl="1">
              <a:defRPr sz="1800"/>
            </a:pPr>
            <a:r>
              <a:rPr sz="4400"/>
              <a:t>Second level</a:t>
            </a:r>
          </a:p>
          <a:p>
            <a:pPr lvl="2">
              <a:defRPr sz="1800"/>
            </a:pPr>
            <a:r>
              <a:rPr sz="4400"/>
              <a:t>Third level</a:t>
            </a:r>
          </a:p>
          <a:p>
            <a:pPr lvl="3">
              <a:defRPr sz="1800"/>
            </a:pPr>
            <a:r>
              <a:rPr sz="4400"/>
              <a:t>Fourth level</a:t>
            </a:r>
          </a:p>
          <a:p>
            <a:pPr lvl="4">
              <a:defRPr sz="1800"/>
            </a:pPr>
            <a:r>
              <a:rPr sz="4400"/>
              <a:t>Fifth level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628650" y="393700"/>
            <a:ext cx="7886700" cy="5510213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9600"/>
            </a:lvl1pPr>
          </a:lstStyle>
          <a:p>
            <a:pPr lvl="0">
              <a:defRPr sz="1800"/>
            </a:pPr>
            <a:r>
              <a:rPr sz="9600"/>
              <a:t>Click to edit Master text styles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6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96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569494" y="425156"/>
            <a:ext cx="8029074" cy="80269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569494" y="1227846"/>
            <a:ext cx="8029074" cy="49804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</a:lstStyle>
          <a:p>
            <a:pPr lvl="0">
              <a:defRPr sz="1800"/>
            </a:pPr>
            <a:r>
              <a:rPr sz="4400"/>
              <a:t>Click to edit Master subtitle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69494" y="425156"/>
            <a:ext cx="8029074" cy="802692"/>
          </a:xfrm>
          <a:prstGeom prst="rect">
            <a:avLst/>
          </a:prstGeom>
        </p:spPr>
        <p:txBody>
          <a:bodyPr anchor="b"/>
          <a:lstStyle>
            <a:lvl1pPr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569494" y="1227846"/>
            <a:ext cx="8029074" cy="4980449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8800"/>
            </a:lvl1pPr>
          </a:lstStyle>
          <a:p>
            <a:pPr lvl="0">
              <a:defRPr sz="1800"/>
            </a:pPr>
            <a:r>
              <a:rPr sz="8800"/>
              <a:t>Click to edit Master subtitle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_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569494" y="513347"/>
            <a:ext cx="8029074" cy="5694949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8800"/>
            </a:lvl1pPr>
          </a:lstStyle>
          <a:p>
            <a:pPr lvl="0">
              <a:defRPr sz="1800"/>
            </a:pPr>
            <a:r>
              <a:rPr sz="8800"/>
              <a:t>Click to edit Master subtitle style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69494" y="425156"/>
            <a:ext cx="8029074" cy="802692"/>
          </a:xfrm>
          <a:prstGeom prst="rect">
            <a:avLst/>
          </a:prstGeom>
        </p:spPr>
        <p:txBody>
          <a:bodyPr anchor="b"/>
          <a:lstStyle>
            <a:lvl1pPr>
              <a:defRPr sz="45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Placeholder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69494" y="1227846"/>
            <a:ext cx="8029074" cy="498044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</a:lstStyle>
          <a:p>
            <a:pPr lvl="0">
              <a:defRPr sz="1800"/>
            </a:pPr>
            <a:r>
              <a:rPr sz="4400"/>
              <a:t>Click to edit Master subtitle style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text styles</a:t>
            </a:r>
          </a:p>
          <a:p>
            <a:pPr lvl="1">
              <a:defRPr sz="1800"/>
            </a:pPr>
            <a:r>
              <a:rPr sz="4400"/>
              <a:t>Second level</a:t>
            </a:r>
          </a:p>
          <a:p>
            <a:pPr lvl="2">
              <a:defRPr sz="1800"/>
            </a:pPr>
            <a:r>
              <a:rPr sz="4400"/>
              <a:t>Third level</a:t>
            </a:r>
          </a:p>
          <a:p>
            <a:pPr lvl="3">
              <a:defRPr sz="1800"/>
            </a:pPr>
            <a:r>
              <a:rPr sz="4400"/>
              <a:t>Fourth level</a:t>
            </a:r>
          </a:p>
          <a:p>
            <a:pPr lvl="4">
              <a:defRPr sz="1800"/>
            </a:pPr>
            <a:r>
              <a:rPr sz="4400"/>
              <a:t>Fifth level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623887" y="0"/>
            <a:ext cx="7886701" cy="4562476"/>
          </a:xfrm>
          <a:prstGeom prst="rect">
            <a:avLst/>
          </a:prstGeom>
        </p:spPr>
        <p:txBody>
          <a:bodyPr anchor="b"/>
          <a:lstStyle>
            <a:lvl1pPr algn="l">
              <a:defRPr sz="4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1" cy="226853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28650" y="252978"/>
            <a:ext cx="7886700" cy="1099573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28650" y="1352550"/>
            <a:ext cx="3886200" cy="5505450"/>
          </a:xfrm>
          <a:prstGeom prst="rect">
            <a:avLst/>
          </a:prstGeom>
        </p:spPr>
        <p:txBody>
          <a:bodyPr/>
          <a:lstStyle>
            <a:lvl1pPr marL="171450" indent="-171450"/>
            <a:lvl2pPr marL="531494" indent="-188594"/>
          </a:lstStyle>
          <a:p>
            <a:pPr lvl="0">
              <a:defRPr sz="1800"/>
            </a:pPr>
            <a:r>
              <a:rPr sz="4400"/>
              <a:t>Click to edit Master text styles</a:t>
            </a:r>
          </a:p>
          <a:p>
            <a:pPr lvl="1">
              <a:defRPr sz="1800"/>
            </a:pPr>
            <a:r>
              <a:rPr sz="4400"/>
              <a:t>Second level</a:t>
            </a:r>
          </a:p>
          <a:p>
            <a:pPr lvl="2">
              <a:defRPr sz="1800"/>
            </a:pPr>
            <a:r>
              <a:rPr sz="4400"/>
              <a:t>Third level</a:t>
            </a:r>
          </a:p>
          <a:p>
            <a:pPr lvl="3">
              <a:defRPr sz="1800"/>
            </a:pPr>
            <a:r>
              <a:rPr sz="4400"/>
              <a:t>Fourth level</a:t>
            </a:r>
          </a:p>
          <a:p>
            <a:pPr lvl="4">
              <a:defRPr sz="1800"/>
            </a:pPr>
            <a:r>
              <a:rPr sz="4400"/>
              <a:t>Fifth level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28650" y="293563"/>
            <a:ext cx="7886700" cy="1018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ED7D31"/>
                </a:solidFill>
              </a:rPr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554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4400"/>
              <a:t>Click to edit Master text styles</a:t>
            </a:r>
          </a:p>
          <a:p>
            <a:pPr lvl="1">
              <a:defRPr sz="1800"/>
            </a:pPr>
            <a:r>
              <a:rPr sz="4400"/>
              <a:t>Second level</a:t>
            </a:r>
          </a:p>
          <a:p>
            <a:pPr lvl="2">
              <a:defRPr sz="1800"/>
            </a:pPr>
            <a:r>
              <a:rPr sz="4400"/>
              <a:t>Third level</a:t>
            </a:r>
          </a:p>
          <a:p>
            <a:pPr lvl="3">
              <a:defRPr sz="1800"/>
            </a:pPr>
            <a:r>
              <a:rPr sz="4400"/>
              <a:t>Fourth level</a:t>
            </a:r>
          </a:p>
          <a:p>
            <a:pPr lvl="4">
              <a:defRPr sz="1800"/>
            </a:pPr>
            <a:r>
              <a:rPr sz="44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457950" y="6429693"/>
            <a:ext cx="2057400" cy="2184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1pPr>
      <a:lvl2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2pPr>
      <a:lvl3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3pPr>
      <a:lvl4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4pPr>
      <a:lvl5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5pPr>
      <a:lvl6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6pPr>
      <a:lvl7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7pPr>
      <a:lvl8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8pPr>
      <a:lvl9pPr algn="ctr" defTabSz="685800">
        <a:lnSpc>
          <a:spcPct val="90000"/>
        </a:lnSpc>
        <a:defRPr sz="5400">
          <a:solidFill>
            <a:srgbClr val="ED7D31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720090" indent="-377190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2pPr>
      <a:lvl3pPr marL="921543" indent="-235743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298121" indent="-269421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4pPr>
      <a:lvl5pPr marL="1641021" indent="-269421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5pPr>
      <a:lvl6pPr marL="2294792" indent="-580292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2637692" indent="-580292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2980592" indent="-580292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3323492" indent="-580292" defTabSz="685800">
        <a:lnSpc>
          <a:spcPct val="90000"/>
        </a:lnSpc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download/releases/3.4.2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78941">
              <a:defRPr sz="395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ED7D31"/>
                </a:solidFill>
              </a:rPr>
              <a:t>CS1010S Programming Methodology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4400"/>
          </a:p>
          <a:p>
            <a:pPr lvl="0">
              <a:defRPr sz="1800"/>
            </a:pPr>
            <a:r>
              <a:rPr sz="4400">
                <a:solidFill>
                  <a:srgbClr val="4472C4"/>
                </a:solidFill>
              </a:rPr>
              <a:t>Lecture 1</a:t>
            </a:r>
          </a:p>
          <a:p>
            <a:pPr lvl="0">
              <a:defRPr sz="1800"/>
            </a:pPr>
            <a:r>
              <a:rPr sz="4400"/>
              <a:t> Introduction to CS1010S &amp; Python</a:t>
            </a:r>
          </a:p>
          <a:p>
            <a:pPr lvl="0">
              <a:defRPr sz="1800"/>
            </a:pPr>
            <a:endParaRPr sz="4400"/>
          </a:p>
          <a:p>
            <a:pPr lvl="0">
              <a:defRPr sz="1800"/>
            </a:pPr>
            <a:r>
              <a:rPr sz="4000">
                <a:solidFill>
                  <a:srgbClr val="4472C4"/>
                </a:solidFill>
              </a:rPr>
              <a:t>14 Jan 2015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4.jpg" descr="https://scontent-a-sin.xx.fbcdn.net/hphotos-xaf1/v/t1.0-9/206529_5218727165_1874_n.jpg?oh=9a692180baf5bf9881a8aea483744c13&amp;oe=556B60C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291" y="443197"/>
            <a:ext cx="3596573" cy="496271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2751292" y="5470214"/>
            <a:ext cx="3673784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400"/>
            </a:lvl1pPr>
          </a:lstStyle>
          <a:p>
            <a:pPr lvl="0">
              <a:defRPr sz="1800"/>
            </a:pPr>
            <a:r>
              <a:rPr sz="4400"/>
              <a:t>Prof Ben Leong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Truth Value Revisted</a:t>
            </a:r>
          </a:p>
        </p:txBody>
      </p:sp>
      <p:sp>
        <p:nvSpPr>
          <p:cNvPr id="562" name="Shape 562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329184" lvl="0" indent="-329184" defTabSz="658368">
              <a:spcBef>
                <a:spcPts val="600"/>
              </a:spcBef>
              <a:defRPr sz="1800"/>
            </a:pPr>
            <a:r>
              <a:rPr sz="4224"/>
              <a:t>Python has keywords </a:t>
            </a:r>
            <a:r>
              <a:rPr sz="422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sz="4224"/>
              <a:t> and </a:t>
            </a:r>
            <a:r>
              <a:rPr sz="422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</a:p>
          <a:p>
            <a:pPr marL="329184" lvl="0" indent="-329184" defTabSz="658368">
              <a:spcBef>
                <a:spcPts val="600"/>
              </a:spcBef>
              <a:defRPr sz="1800"/>
            </a:pPr>
            <a:r>
              <a:rPr sz="4224"/>
              <a:t>In Python 3.x, </a:t>
            </a:r>
            <a:r>
              <a:rPr sz="422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sz="4224"/>
              <a:t> and </a:t>
            </a:r>
            <a:r>
              <a:rPr sz="422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sz="4224"/>
              <a:t> will be equal to </a:t>
            </a:r>
            <a:r>
              <a:rPr sz="4224">
                <a:solidFill>
                  <a:srgbClr val="4472C4"/>
                </a:solidFill>
              </a:rPr>
              <a:t>1</a:t>
            </a:r>
            <a:r>
              <a:rPr sz="4224"/>
              <a:t> and </a:t>
            </a:r>
            <a:r>
              <a:rPr sz="4224">
                <a:solidFill>
                  <a:srgbClr val="4472C4"/>
                </a:solidFill>
              </a:rPr>
              <a:t>0</a:t>
            </a:r>
          </a:p>
          <a:p>
            <a:pPr marL="329184" lvl="0" indent="-329184" defTabSz="658368">
              <a:spcBef>
                <a:spcPts val="600"/>
              </a:spcBef>
              <a:defRPr sz="1800"/>
            </a:pPr>
            <a:r>
              <a:rPr sz="4224"/>
              <a:t>Anything that is not </a:t>
            </a:r>
            <a:r>
              <a:rPr sz="4224">
                <a:solidFill>
                  <a:srgbClr val="ED7D31"/>
                </a:solidFill>
              </a:rPr>
              <a:t>0</a:t>
            </a:r>
            <a:r>
              <a:rPr sz="4224"/>
              <a:t> or </a:t>
            </a:r>
            <a:r>
              <a:rPr sz="4224">
                <a:solidFill>
                  <a:srgbClr val="ED7D31"/>
                </a:solidFill>
              </a:rPr>
              <a:t>empty</a:t>
            </a:r>
            <a:r>
              <a:rPr sz="4224"/>
              <a:t> will be evaluated as </a:t>
            </a:r>
            <a:r>
              <a:rPr sz="4224">
                <a:solidFill>
                  <a:srgbClr val="4472C4"/>
                </a:solidFill>
              </a:rPr>
              <a:t>True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" grpId="1" build="p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Operators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Logic: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True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0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‘abc’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False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1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0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566" name="Shape 566"/>
          <p:cNvSpPr/>
          <p:nvPr/>
        </p:nvSpPr>
        <p:spPr>
          <a:xfrm>
            <a:off x="2471734" y="1240401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or</a:t>
            </a:r>
          </a:p>
        </p:txBody>
      </p:sp>
      <p:sp>
        <p:nvSpPr>
          <p:cNvPr id="567" name="Shape 567"/>
          <p:cNvSpPr/>
          <p:nvPr/>
        </p:nvSpPr>
        <p:spPr>
          <a:xfrm>
            <a:off x="3641099" y="1240402"/>
            <a:ext cx="111014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and</a:t>
            </a:r>
          </a:p>
        </p:txBody>
      </p:sp>
      <p:sp>
        <p:nvSpPr>
          <p:cNvPr id="568" name="Shape 568"/>
          <p:cNvSpPr/>
          <p:nvPr/>
        </p:nvSpPr>
        <p:spPr>
          <a:xfrm>
            <a:off x="5121449" y="1240401"/>
            <a:ext cx="111014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1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Strings</a:t>
            </a:r>
          </a:p>
        </p:txBody>
      </p:sp>
      <p:sp>
        <p:nvSpPr>
          <p:cNvPr id="571" name="Shape 571"/>
          <p:cNvSpPr>
            <a:spLocks noGrp="1"/>
          </p:cNvSpPr>
          <p:nvPr>
            <p:ph type="body" idx="1"/>
          </p:nvPr>
        </p:nvSpPr>
        <p:spPr>
          <a:xfrm>
            <a:off x="628648" y="1352550"/>
            <a:ext cx="4200526" cy="482441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s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‘ba’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t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‘ck’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s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t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‘back’</a:t>
            </a:r>
          </a:p>
          <a:p>
            <a:pPr marL="0" lvl="0" indent="0">
              <a:buSzTx/>
              <a:buNone/>
              <a:defRPr sz="1800"/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t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s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‘na’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2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t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‘banana’</a:t>
            </a:r>
          </a:p>
        </p:txBody>
      </p:sp>
      <p:sp>
        <p:nvSpPr>
          <p:cNvPr id="572" name="Shape 572"/>
          <p:cNvSpPr/>
          <p:nvPr/>
        </p:nvSpPr>
        <p:spPr>
          <a:xfrm>
            <a:off x="5114923" y="1352550"/>
            <a:ext cx="3400426" cy="5332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‘z’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t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‘bananb’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t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‘banan’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t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‘c’ </a:t>
            </a:r>
            <a:r>
              <a:rPr sz="28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t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False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1" build="p" animBg="1" advAuto="0"/>
      <p:bldP spid="572" grpId="2" build="p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String Slicing</a:t>
            </a:r>
          </a:p>
        </p:txBody>
      </p:sp>
      <p:sp>
        <p:nvSpPr>
          <p:cNvPr id="575" name="Shape 575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249381" lvl="0" indent="-249381">
              <a:defRPr sz="1800"/>
            </a:pPr>
            <a:r>
              <a:rPr sz="3200" dirty="0"/>
              <a:t>A String is a sequence of characters</a:t>
            </a:r>
          </a:p>
          <a:p>
            <a:pPr marL="249381" lvl="0" indent="-249381">
              <a:defRPr sz="1800"/>
            </a:pPr>
            <a:r>
              <a:rPr sz="3200" dirty="0"/>
              <a:t>We can index a string, i.e.</a:t>
            </a:r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&gt;&gt;&gt; s </a:t>
            </a:r>
            <a:r>
              <a:rPr sz="28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 ‘</a:t>
            </a:r>
            <a:r>
              <a:rPr sz="2800" dirty="0" err="1">
                <a:latin typeface="Consolas"/>
                <a:ea typeface="Consolas"/>
                <a:cs typeface="Consolas"/>
                <a:sym typeface="Consolas"/>
              </a:rPr>
              <a:t>abcd</a:t>
            </a: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’</a:t>
            </a:r>
            <a:endParaRPr sz="4000" dirty="0"/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&gt;&gt;&gt; s[0]</a:t>
            </a:r>
            <a:endParaRPr sz="4000" dirty="0"/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‘a’</a:t>
            </a:r>
            <a:endParaRPr sz="4000" dirty="0"/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&gt;&gt;&gt; s[2]</a:t>
            </a:r>
            <a:endParaRPr sz="4000" dirty="0"/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‘c’</a:t>
            </a:r>
          </a:p>
          <a:p>
            <a:pPr marL="249381" lvl="0" indent="-249381">
              <a:defRPr sz="1800"/>
            </a:pPr>
            <a:r>
              <a:rPr sz="3200" dirty="0"/>
              <a:t>First character is </a:t>
            </a: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1" uiExpand="1" build="p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String Slicing</a:t>
            </a:r>
          </a:p>
        </p:txBody>
      </p:sp>
      <p:sp>
        <p:nvSpPr>
          <p:cNvPr id="578" name="Shape 578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s[start:stop:step]</a:t>
            </a:r>
          </a:p>
          <a:p>
            <a:pPr marL="0" lvl="0" indent="0" algn="ctr">
              <a:buSzTx/>
              <a:buNone/>
              <a:defRPr sz="1800"/>
            </a:pP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s = ‘abcdef’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s[0:2]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‘ab’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s[1:2]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‘b’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s[:2]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‘ab’</a:t>
            </a:r>
          </a:p>
        </p:txBody>
      </p:sp>
      <p:grpSp>
        <p:nvGrpSpPr>
          <p:cNvPr id="581" name="Group 581"/>
          <p:cNvGrpSpPr/>
          <p:nvPr/>
        </p:nvGrpSpPr>
        <p:grpSpPr>
          <a:xfrm>
            <a:off x="4787703" y="1813042"/>
            <a:ext cx="1847960" cy="797531"/>
            <a:chOff x="0" y="0"/>
            <a:chExt cx="1847959" cy="797530"/>
          </a:xfrm>
        </p:grpSpPr>
        <p:sp>
          <p:nvSpPr>
            <p:cNvPr id="579" name="Shape 579"/>
            <p:cNvSpPr/>
            <p:nvPr/>
          </p:nvSpPr>
          <p:spPr>
            <a:xfrm>
              <a:off x="0" y="0"/>
              <a:ext cx="270123" cy="485553"/>
            </a:xfrm>
            <a:prstGeom prst="line">
              <a:avLst/>
            </a:prstGeom>
            <a:noFill/>
            <a:ln w="57150" cap="flat">
              <a:solidFill>
                <a:srgbClr val="ED7D31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42874" y="350490"/>
              <a:ext cx="1705086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lvl="0">
                <a:defRPr sz="1800"/>
              </a:pPr>
              <a:r>
                <a:rPr sz="2400"/>
                <a:t>non-inclusive</a:t>
              </a:r>
            </a:p>
          </p:txBody>
        </p:sp>
      </p:grpSp>
      <p:sp>
        <p:nvSpPr>
          <p:cNvPr id="582" name="Shape 582"/>
          <p:cNvSpPr/>
          <p:nvPr/>
        </p:nvSpPr>
        <p:spPr>
          <a:xfrm>
            <a:off x="4571999" y="2853806"/>
            <a:ext cx="4086480" cy="214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s[1:5:3]</a:t>
            </a: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‘be’</a:t>
            </a: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s[::2]</a:t>
            </a: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‘ace’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2" build="p" bldLvl="5" animBg="1" advAuto="0"/>
      <p:bldP spid="581" grpId="1" animBg="1" advAuto="0"/>
      <p:bldP spid="582" grpId="3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Conditional</a:t>
            </a:r>
          </a:p>
        </p:txBody>
      </p:sp>
      <p:sp>
        <p:nvSpPr>
          <p:cNvPr id="585" name="Shape 585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&lt;expr&gt;: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  <a:p>
            <a:pPr marL="0" lvl="0" indent="0">
              <a:buSzTx/>
              <a:buNone/>
              <a:defRPr sz="1800"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e.g.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a = 3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 a &gt; 0: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(‘Good’)</a:t>
            </a:r>
          </a:p>
          <a:p>
            <a:pPr marL="0" lvl="0" indent="0">
              <a:buSzTx/>
              <a:buNone/>
              <a:defRPr sz="1800"/>
            </a:pP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‘Good’</a:t>
            </a:r>
          </a:p>
        </p:txBody>
      </p:sp>
      <p:grpSp>
        <p:nvGrpSpPr>
          <p:cNvPr id="588" name="Group 588"/>
          <p:cNvGrpSpPr/>
          <p:nvPr/>
        </p:nvGrpSpPr>
        <p:grpSpPr>
          <a:xfrm>
            <a:off x="728282" y="4723786"/>
            <a:ext cx="1286637" cy="374196"/>
            <a:chOff x="0" y="0"/>
            <a:chExt cx="1286635" cy="374195"/>
          </a:xfrm>
        </p:grpSpPr>
        <p:sp>
          <p:nvSpPr>
            <p:cNvPr id="586" name="Shape 586"/>
            <p:cNvSpPr/>
            <p:nvPr/>
          </p:nvSpPr>
          <p:spPr>
            <a:xfrm>
              <a:off x="-1" y="220446"/>
              <a:ext cx="1286635" cy="153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8092" y="-1"/>
              <a:ext cx="127854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/>
            </a:lstStyle>
            <a:p>
              <a:pPr lvl="0"/>
              <a:r>
                <a:t>indentation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5" grpId="1" build="p" bldLvl="5" animBg="1" advAuto="0"/>
      <p:bldP spid="588" grpId="2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Conditional</a:t>
            </a:r>
          </a:p>
        </p:txBody>
      </p:sp>
      <p:sp>
        <p:nvSpPr>
          <p:cNvPr id="591" name="Shape 591"/>
          <p:cNvSpPr>
            <a:spLocks noGrp="1"/>
          </p:cNvSpPr>
          <p:nvPr>
            <p:ph type="body" idx="1"/>
          </p:nvPr>
        </p:nvSpPr>
        <p:spPr>
          <a:xfrm>
            <a:off x="628650" y="1352550"/>
            <a:ext cx="3886200" cy="482441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 &lt;expr&gt;: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</p:txBody>
      </p:sp>
      <p:sp>
        <p:nvSpPr>
          <p:cNvPr id="592" name="Shape 592"/>
          <p:cNvSpPr/>
          <p:nvPr/>
        </p:nvSpPr>
        <p:spPr>
          <a:xfrm>
            <a:off x="4543423" y="1352550"/>
            <a:ext cx="4352926" cy="482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e.g.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a = 3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 a &gt; 0: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(‘yes’)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(‘no’)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‘yes’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1" build="p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Conditional</a:t>
            </a:r>
          </a:p>
        </p:txBody>
      </p:sp>
      <p:sp>
        <p:nvSpPr>
          <p:cNvPr id="595" name="Shape 595"/>
          <p:cNvSpPr>
            <a:spLocks noGrp="1"/>
          </p:cNvSpPr>
          <p:nvPr>
            <p:ph type="body" idx="1"/>
          </p:nvPr>
        </p:nvSpPr>
        <p:spPr>
          <a:xfrm>
            <a:off x="628650" y="1352550"/>
            <a:ext cx="3886200" cy="4824413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 &lt;expr&gt;:</a:t>
            </a: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 &lt;expr&gt;:</a:t>
            </a: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statements(s)</a:t>
            </a: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</p:txBody>
      </p:sp>
      <p:sp>
        <p:nvSpPr>
          <p:cNvPr id="596" name="Shape 596"/>
          <p:cNvSpPr/>
          <p:nvPr/>
        </p:nvSpPr>
        <p:spPr>
          <a:xfrm>
            <a:off x="4572000" y="1352550"/>
            <a:ext cx="4343400" cy="5076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e.g.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&gt;&gt;&gt; a = -3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3136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3136">
                <a:latin typeface="Consolas"/>
                <a:ea typeface="Consolas"/>
                <a:cs typeface="Consolas"/>
                <a:sym typeface="Consolas"/>
              </a:rPr>
              <a:t> a &gt; 0: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136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136">
                <a:latin typeface="Consolas"/>
                <a:ea typeface="Consolas"/>
                <a:cs typeface="Consolas"/>
                <a:sym typeface="Consolas"/>
              </a:rPr>
              <a:t>(‘yes’)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sz="3136">
                <a:latin typeface="Consolas"/>
                <a:ea typeface="Consolas"/>
                <a:cs typeface="Consolas"/>
                <a:sym typeface="Consolas"/>
              </a:rPr>
              <a:t>a == 0: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136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136">
                <a:latin typeface="Consolas"/>
                <a:ea typeface="Consolas"/>
                <a:cs typeface="Consolas"/>
                <a:sym typeface="Consolas"/>
              </a:rPr>
              <a:t>(‘no’)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sz="3136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136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136">
                <a:latin typeface="Consolas"/>
                <a:ea typeface="Consolas"/>
                <a:cs typeface="Consolas"/>
                <a:sym typeface="Consolas"/>
              </a:rPr>
              <a:t>(‘huh’)</a:t>
            </a:r>
            <a:endParaRPr sz="4312"/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endParaRPr sz="3136">
              <a:latin typeface="Consolas"/>
              <a:ea typeface="Consolas"/>
              <a:cs typeface="Consolas"/>
              <a:sym typeface="Consolas"/>
            </a:endParaRPr>
          </a:p>
          <a:p>
            <a:pPr lvl="0" defTabSz="672084">
              <a:lnSpc>
                <a:spcPct val="81000"/>
              </a:lnSpc>
              <a:spcBef>
                <a:spcPts val="600"/>
              </a:spcBef>
            </a:pPr>
            <a:r>
              <a:rPr sz="3136">
                <a:latin typeface="Consolas"/>
                <a:ea typeface="Consolas"/>
                <a:cs typeface="Consolas"/>
                <a:sym typeface="Consolas"/>
              </a:rPr>
              <a:t>‘huh’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" grpId="1" build="p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Conditional</a:t>
            </a:r>
          </a:p>
        </p:txBody>
      </p:sp>
      <p:sp>
        <p:nvSpPr>
          <p:cNvPr id="599" name="Shape 599"/>
          <p:cNvSpPr>
            <a:spLocks noGrp="1"/>
          </p:cNvSpPr>
          <p:nvPr>
            <p:ph type="body" idx="1"/>
          </p:nvPr>
        </p:nvSpPr>
        <p:spPr>
          <a:xfrm>
            <a:off x="628650" y="1352550"/>
            <a:ext cx="3886200" cy="4824413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 &lt;expr&gt;: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statement(s)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 &lt;expr&gt;: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statements(s)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 &lt;expr&gt;: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statements(s)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</p:txBody>
      </p:sp>
      <p:sp>
        <p:nvSpPr>
          <p:cNvPr id="600" name="Shape 600"/>
          <p:cNvSpPr/>
          <p:nvPr/>
        </p:nvSpPr>
        <p:spPr>
          <a:xfrm>
            <a:off x="4572000" y="1352550"/>
            <a:ext cx="4171950" cy="5076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e.g.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&gt;&gt;&gt; a = 4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 a &gt; 0: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(‘yes’)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a == 0: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(‘no’)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a == 4: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(‘ahh’) 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29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2900">
                <a:latin typeface="Consolas"/>
                <a:ea typeface="Consolas"/>
                <a:cs typeface="Consolas"/>
                <a:sym typeface="Consolas"/>
              </a:rPr>
              <a:t>(‘huh’)</a:t>
            </a:r>
            <a:endParaRPr sz="4000"/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72000"/>
              </a:lnSpc>
              <a:spcBef>
                <a:spcPts val="700"/>
              </a:spcBef>
            </a:pPr>
            <a:r>
              <a:rPr sz="2900">
                <a:latin typeface="Consolas"/>
                <a:ea typeface="Consolas"/>
                <a:cs typeface="Consolas"/>
                <a:sym typeface="Consolas"/>
              </a:rPr>
              <a:t>‘yes’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 build="p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Conditional</a:t>
            </a:r>
          </a:p>
        </p:txBody>
      </p:sp>
      <p:sp>
        <p:nvSpPr>
          <p:cNvPr id="603" name="Shape 603"/>
          <p:cNvSpPr>
            <a:spLocks noGrp="1"/>
          </p:cNvSpPr>
          <p:nvPr>
            <p:ph type="body" idx="1"/>
          </p:nvPr>
        </p:nvSpPr>
        <p:spPr>
          <a:xfrm>
            <a:off x="628650" y="1352550"/>
            <a:ext cx="3886200" cy="4824413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32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sz="3200">
                <a:latin typeface="Consolas"/>
                <a:ea typeface="Consolas"/>
                <a:cs typeface="Consolas"/>
                <a:sym typeface="Consolas"/>
              </a:rPr>
              <a:t> &lt;expr&gt;:</a:t>
            </a:r>
          </a:p>
          <a:p>
            <a:pPr marL="0" lvl="0" indent="0">
              <a:buSzTx/>
              <a:buNone/>
              <a:defRPr sz="1800"/>
            </a:pPr>
            <a:r>
              <a:rPr sz="3200">
                <a:latin typeface="Consolas"/>
                <a:ea typeface="Consolas"/>
                <a:cs typeface="Consolas"/>
                <a:sym typeface="Consolas"/>
              </a:rPr>
              <a:t>	statement(s)</a:t>
            </a:r>
          </a:p>
        </p:txBody>
      </p:sp>
      <p:sp>
        <p:nvSpPr>
          <p:cNvPr id="604" name="Shape 604"/>
          <p:cNvSpPr/>
          <p:nvPr/>
        </p:nvSpPr>
        <p:spPr>
          <a:xfrm>
            <a:off x="4629150" y="1352550"/>
            <a:ext cx="3886200" cy="5332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&gt;&gt;&gt; a = 0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32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 a &lt; 5: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		a = a + 1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sz="32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(a)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endParaRPr sz="3200" dirty="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4400" dirty="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3200" dirty="0" smtClean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lang="en-US" sz="3200" dirty="0">
              <a:latin typeface="Consolas"/>
              <a:ea typeface="Consolas"/>
              <a:cs typeface="Consolas"/>
              <a:sym typeface="Consolas"/>
            </a:endParaRPr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lang="en-US" sz="3200" dirty="0" smtClean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1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8"/>
          <p:cNvGrpSpPr/>
          <p:nvPr/>
        </p:nvGrpSpPr>
        <p:grpSpPr>
          <a:xfrm>
            <a:off x="4096018" y="3440322"/>
            <a:ext cx="960896" cy="1091340"/>
            <a:chOff x="0" y="0"/>
            <a:chExt cx="960895" cy="1091339"/>
          </a:xfrm>
        </p:grpSpPr>
        <p:sp>
          <p:nvSpPr>
            <p:cNvPr id="96" name="Shape 96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Mathias</a:t>
              </a:r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528732" y="4281406"/>
            <a:ext cx="960896" cy="1091340"/>
            <a:chOff x="0" y="0"/>
            <a:chExt cx="960895" cy="1091339"/>
          </a:xfrm>
        </p:grpSpPr>
        <p:sp>
          <p:nvSpPr>
            <p:cNvPr id="99" name="Shape 99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Eldric</a:t>
              </a:r>
            </a:p>
          </p:txBody>
        </p:sp>
      </p:grp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Tutors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3835853" y="1561401"/>
            <a:ext cx="960896" cy="1091340"/>
            <a:chOff x="0" y="0"/>
            <a:chExt cx="960895" cy="1091339"/>
          </a:xfrm>
        </p:grpSpPr>
        <p:sp>
          <p:nvSpPr>
            <p:cNvPr id="103" name="Shape 103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Han Lin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4991744" y="1561454"/>
            <a:ext cx="960896" cy="1091340"/>
            <a:chOff x="0" y="0"/>
            <a:chExt cx="960895" cy="1091339"/>
          </a:xfrm>
        </p:grpSpPr>
        <p:sp>
          <p:nvSpPr>
            <p:cNvPr id="106" name="Shape 106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Mingzhou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6349138" y="1369017"/>
            <a:ext cx="960896" cy="1091340"/>
            <a:chOff x="0" y="0"/>
            <a:chExt cx="960895" cy="1091339"/>
          </a:xfrm>
        </p:grpSpPr>
        <p:sp>
          <p:nvSpPr>
            <p:cNvPr id="109" name="Shape 109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Yan Han</a:t>
              </a: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488196" y="2731577"/>
            <a:ext cx="960897" cy="1091340"/>
            <a:chOff x="0" y="0"/>
            <a:chExt cx="960895" cy="1091339"/>
          </a:xfrm>
        </p:grpSpPr>
        <p:sp>
          <p:nvSpPr>
            <p:cNvPr id="112" name="Shape 112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Wai Hon</a:t>
              </a: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5442487" y="4317569"/>
            <a:ext cx="1020307" cy="1226951"/>
            <a:chOff x="0" y="0"/>
            <a:chExt cx="1020306" cy="1226950"/>
          </a:xfrm>
        </p:grpSpPr>
        <p:sp>
          <p:nvSpPr>
            <p:cNvPr id="115" name="Shape 115"/>
            <p:cNvSpPr/>
            <p:nvPr/>
          </p:nvSpPr>
          <p:spPr>
            <a:xfrm>
              <a:off x="-1" y="-1"/>
              <a:ext cx="1020308" cy="1226952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-1" y="466154"/>
              <a:ext cx="102030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Jonathan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7666494" y="1128060"/>
            <a:ext cx="960896" cy="1091340"/>
            <a:chOff x="0" y="0"/>
            <a:chExt cx="960895" cy="1091339"/>
          </a:xfrm>
        </p:grpSpPr>
        <p:sp>
          <p:nvSpPr>
            <p:cNvPr id="118" name="Shape 118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Wai Kit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4190489" y="5058036"/>
            <a:ext cx="960896" cy="1091341"/>
            <a:chOff x="0" y="0"/>
            <a:chExt cx="960895" cy="1091339"/>
          </a:xfrm>
        </p:grpSpPr>
        <p:sp>
          <p:nvSpPr>
            <p:cNvPr id="121" name="Shape 121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Leon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6462793" y="2758699"/>
            <a:ext cx="960896" cy="1091340"/>
            <a:chOff x="0" y="0"/>
            <a:chExt cx="960895" cy="1091339"/>
          </a:xfrm>
        </p:grpSpPr>
        <p:sp>
          <p:nvSpPr>
            <p:cNvPr id="124" name="Shape 124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Siyuan</a:t>
              </a:r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1678980" y="2530743"/>
            <a:ext cx="960896" cy="1091340"/>
            <a:chOff x="0" y="0"/>
            <a:chExt cx="960895" cy="1091339"/>
          </a:xfrm>
        </p:grpSpPr>
        <p:sp>
          <p:nvSpPr>
            <p:cNvPr id="127" name="Shape 127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Minh Tu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1841713" y="3851328"/>
            <a:ext cx="960896" cy="1091340"/>
            <a:chOff x="0" y="0"/>
            <a:chExt cx="960895" cy="1091339"/>
          </a:xfrm>
        </p:grpSpPr>
        <p:sp>
          <p:nvSpPr>
            <p:cNvPr id="130" name="Shape 130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Jack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5274588" y="2973738"/>
            <a:ext cx="960896" cy="1091340"/>
            <a:chOff x="0" y="0"/>
            <a:chExt cx="960895" cy="1091339"/>
          </a:xfrm>
        </p:grpSpPr>
        <p:sp>
          <p:nvSpPr>
            <p:cNvPr id="133" name="Shape 133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Ryan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2916265" y="4465449"/>
            <a:ext cx="960896" cy="1091340"/>
            <a:chOff x="0" y="0"/>
            <a:chExt cx="960895" cy="1091339"/>
          </a:xfrm>
        </p:grpSpPr>
        <p:sp>
          <p:nvSpPr>
            <p:cNvPr id="136" name="Shape 136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Chun Mun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6802307" y="4207155"/>
            <a:ext cx="960896" cy="1091340"/>
            <a:chOff x="0" y="0"/>
            <a:chExt cx="960895" cy="1091339"/>
          </a:xfrm>
        </p:grpSpPr>
        <p:sp>
          <p:nvSpPr>
            <p:cNvPr id="139" name="Shape 139"/>
            <p:cNvSpPr/>
            <p:nvPr/>
          </p:nvSpPr>
          <p:spPr>
            <a:xfrm>
              <a:off x="-1" y="-1"/>
              <a:ext cx="960897" cy="1091341"/>
            </a:xfrm>
            <a:prstGeom prst="rect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-1" y="398349"/>
              <a:ext cx="96089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/>
              </a:lvl1pPr>
            </a:lstStyle>
            <a:p>
              <a:pPr lvl="0">
                <a:defRPr sz="1800"/>
              </a:pPr>
              <a:r>
                <a:rPr sz="1400"/>
                <a:t>Yichen</a:t>
              </a:r>
            </a:p>
          </p:txBody>
        </p:sp>
      </p:grpSp>
      <p:pic>
        <p:nvPicPr>
          <p:cNvPr id="142" name="image5.jpg" descr="https://lh5.googleusercontent.com/-RdruAyEaNvo/UgCPi4XQWPI/AAAAAAAAANQ/vGbgKuv5t_o/w859-h862-no/2013-07-11%2B16.23.31.jpg"/>
          <p:cNvPicPr/>
          <p:nvPr/>
        </p:nvPicPr>
        <p:blipFill>
          <a:blip r:embed="rId2">
            <a:extLst/>
          </a:blip>
          <a:srcRect l="15256" t="3787" r="20233" b="4234"/>
          <a:stretch>
            <a:fillRect/>
          </a:stretch>
        </p:blipFill>
        <p:spPr>
          <a:xfrm>
            <a:off x="4096018" y="3279221"/>
            <a:ext cx="999702" cy="143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6.jpg" descr="https://fbcdn-sphotos-h-a.akamaihd.net/hphotos-ak-xpf1/v/t34.0-12/10928641_10203485127468680_1948167083_n.jpg?oh=a52ed6659fddbe98567a098d7b6639d4&amp;oe=54B7367A&amp;__gda__=1421289963_6fdb09a25e93f470c82c3715445f5f9b"/>
          <p:cNvPicPr/>
          <p:nvPr/>
        </p:nvPicPr>
        <p:blipFill>
          <a:blip r:embed="rId3">
            <a:extLst/>
          </a:blip>
          <a:srcRect l="7525" r="13943"/>
          <a:stretch>
            <a:fillRect/>
          </a:stretch>
        </p:blipFill>
        <p:spPr>
          <a:xfrm>
            <a:off x="627680" y="409283"/>
            <a:ext cx="1435790" cy="188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7.jpg" descr="https://gm1.ggpht.com/GoGtrF0eo0Z8UoaNdj7V7s99iAZiJATbcJ_IiRXhlxLFQOCgOmx_Iy_AcweVOPoXyMFc5dWe-xdTmIc0EX5oyugqUvIA5jlpUBhE3V4wwTdR-pmSlxhn7fLxVaZQNfeyxzjclZbq1cbrv1S-yIn4skYrANKTmdycWVsP5CNeHJ_DBNkMDYLl6vD5MxLvqtbM4dJYCFskFiqCTwxMXhsfumHsYJO3Uc71TbzCS_RcALOw554D-rrwWSQJV-x7GqgDTqzYog8scUHcacOmMAU89Uk3uIqPRefJonmNiQrkycXc_hf-PFBLqxkyCLK2Awn2cecvHlN1cezPkT3XevyxRdNVoiw2vNu8UuW7sV90TaKbFbR7hAajMzHcbIWGcutE0JwnsuTXBx-Ko-J_gokYX07nOWHDoS97n-K7dLptqxRtCzNiw5rv-FS82HV8QQfmz7_ihpY9NhTW3ybjzGws13iszgwHzbvCl85ozZQs8MX296nOq6H0lvWK1sHIlMupLmZkIRosoYydBidseZPeEIseG9CA0xT6w2gp3lH7iyekVEvVRLZ9EPWhjtFMdWbyOPyISwgn=w1834-h832-l75-ft"/>
          <p:cNvPicPr/>
          <p:nvPr/>
        </p:nvPicPr>
        <p:blipFill>
          <a:blip r:embed="rId4">
            <a:extLst/>
          </a:blip>
          <a:srcRect l="13270" t="17010" r="22294" b="33327"/>
          <a:stretch>
            <a:fillRect/>
          </a:stretch>
        </p:blipFill>
        <p:spPr>
          <a:xfrm>
            <a:off x="2380472" y="943318"/>
            <a:ext cx="1239480" cy="143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8.jpg" descr="https://gm1.ggpht.com/aNykln0OgW_r53Pauy2GlZ-CXYj5NRIbB7tV4KV763qqB5sxOUZVp6nqGzRcEohJfr2394HPdueZ9j_njIbnJUjXxajKx45ixF5mbbGKE2NtjHbhuxC7lbHdin5tQrHupPCooLNG8qBYf-sZ5Y5zaqKL2Toz7RPUAksYl5Ilx4gCmViOE6ZeuwPJIj0_dl_EOYgUV89Y7fnezk_sP-TVWvjM76jrst-nHPlqNa6a91oxHTmhXs2UxvX7wAkwQ8xF6QqlvvpdBqzf7lzatspFlfJXG8c7tTlyI-hYI4pDqO14haqsw_Q0nLxN77YupnPp4oCRWtS6WvW2fzG135hkzIE0bk5RDy8UybxulvLodTEdwqdaAxZki4fPVz3ccGr9Jy5L_ThbqPWBbfena5PYgcR3et1nKd7S19bu23v2M-gBc_JXEdrmRrugCsrAoytfGRRouSpkknmuKjcgBb0-7MuhH-i2egsmi4AuayYlBanpSdzR_ACeV5d-GRZCBaYg2968xr7QTE1u7iT874OR1x9YsicLKOD4B01h0VGNdTdDvtqrljSchK-O7csvDK-MllHFxc-O=w1834-h832-l75-ft"/>
          <p:cNvPicPr/>
          <p:nvPr/>
        </p:nvPicPr>
        <p:blipFill>
          <a:blip r:embed="rId5">
            <a:extLst/>
          </a:blip>
          <a:srcRect l="10843" t="2785" r="43216" b="46895"/>
          <a:stretch>
            <a:fillRect/>
          </a:stretch>
        </p:blipFill>
        <p:spPr>
          <a:xfrm>
            <a:off x="473092" y="4151259"/>
            <a:ext cx="1067858" cy="1559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9.jpg" descr="10543807_870249976318498_518873655_n.jpg"/>
          <p:cNvPicPr/>
          <p:nvPr/>
        </p:nvPicPr>
        <p:blipFill rotWithShape="1">
          <a:blip r:embed="rId6">
            <a:extLst/>
          </a:blip>
          <a:srcRect l="12690" b="4964"/>
          <a:stretch/>
        </p:blipFill>
        <p:spPr>
          <a:xfrm>
            <a:off x="1615439" y="2502141"/>
            <a:ext cx="1144553" cy="1272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10.jpg" descr="https://gm1.ggpht.com/znjwvKtlGfn4IaYTnyZE2XVqy5L0FW5ZktvJbIGwkB0kEbg420_-uLzvX9TMPFBEDBuPJPQeVTKUCVk_mHz4F3aIqi6VTC0esOGLparUexnIMCntUyARBmL8O2QLpF0ZiCga7l410d7Li2J0bqsD6A1nW-7fi41tIOAOz0bdswXmCno4n8wrRrzgMN0AjKrBm0qLqV-iKZJOgS02Ebdh_FBQxOUE8LCL7zigRz_GrZ2oCu9GL-EwouDWJP-f4LKIt2e2vKXx2If9t7jrLCN3B_zrUyriNuSR-x2ucXjvoaOOIdi4P-8XgRw-rrjZsjpdxiXTFcHTTOw40Fh1v2I0Zm_nWqqhK05tCUcztCFAui-mcM2bea10NpohjQh93n6fm50yW_6Apt2rCzrX3wAFP7-Op4L-WMwng3s-uySbiajOTOwaO2UeEy9WPXeFkLtnhC3_EbfPYAU3MZnbbV29R6i_J8ZgocwdMtbwK4QM6alnLYBFq8A7_81b4dytE0828-KjGEbPIU4M4pcV5q2yt0hGpuzoKQyJg_M_UEZ6-O7bSeyts2DHikJGTjHGCbTQ6GWhEjxC=w1834-h832-l75-ft"/>
          <p:cNvPicPr/>
          <p:nvPr/>
        </p:nvPicPr>
        <p:blipFill>
          <a:blip r:embed="rId7">
            <a:extLst/>
          </a:blip>
          <a:srcRect l="18512" t="101" r="26104" b="38230"/>
          <a:stretch>
            <a:fillRect/>
          </a:stretch>
        </p:blipFill>
        <p:spPr>
          <a:xfrm>
            <a:off x="463777" y="2551185"/>
            <a:ext cx="1053789" cy="1513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1.jpg" descr="https://gm1.ggpht.com/IcXeL99m90E4C04PLMUMj5nbx15UNDmPXdQT-Ejn-Tt0fp9sefIRBQR53GaT-YxnGJFmcMLRGREmljhBb6Gz815AkYFJv0jP6tYOnH4SXs20enQAv1U3DBWOPquA6aRONP1L1VBztaHlMoXWbWMqxuJJr0rL8bsE0sozFaBVGkyj-LreKj0skwCS9D8KfAb2TW35P1zPWs-YB_eoTOxzNlrjrDZJQszhu5FRWeD084Np3SCWFdJYr4-X_wb7vw8W18ZMZVEtHMaff8wFIrPW77rNTY9dnsvfnvhHKSWyJlqaZEgHRUPCJxZv1vfewlA-_PjF9cM0Cz2F84MOW_2BuwUwUftXUh_yRdLYsAa27DiKX9hZCdWUWDYLe7If8rm4Nifbr9cGNQyDES_pSOxr6WdfrJhGC9fMmc0Vf86LhRNm_9ZZPiKFWfAAyj_BF7JV5DDjM217dj5TkMc8Zi539zmb0XclmH9Pyiyx3LdRqhIP0Mt8MJ40j_mDIIHYGK1_7o5JwsUwed69amwXZgvAPt-2wnMyWalJHL71Nv06kV1Qcebxkgt9DDThcVKJUM_F7uEyn2iV=w1834-h832-l75-ft"/>
          <p:cNvPicPr/>
          <p:nvPr/>
        </p:nvPicPr>
        <p:blipFill>
          <a:blip r:embed="rId8">
            <a:extLst/>
          </a:blip>
          <a:srcRect l="28184" t="10358" r="31369" b="53329"/>
          <a:stretch>
            <a:fillRect/>
          </a:stretch>
        </p:blipFill>
        <p:spPr>
          <a:xfrm>
            <a:off x="2874847" y="2725708"/>
            <a:ext cx="1101055" cy="1438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12.png" descr="QQ20141023-1.png"/>
          <p:cNvPicPr/>
          <p:nvPr/>
        </p:nvPicPr>
        <p:blipFill rotWithShape="1">
          <a:blip r:embed="rId9">
            <a:extLst/>
          </a:blip>
          <a:srcRect l="8669" r="12505" b="16077"/>
          <a:stretch/>
        </p:blipFill>
        <p:spPr>
          <a:xfrm>
            <a:off x="6443130" y="2699872"/>
            <a:ext cx="1320074" cy="1286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13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749849" y="1144924"/>
            <a:ext cx="1143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15.jpg" descr="Staff Photograph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56311" y="4065077"/>
            <a:ext cx="1143001" cy="152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17.jpg" descr="Staff Photograph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429787" y="4312637"/>
            <a:ext cx="1143001" cy="152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18.jpg" descr="Staff Photograph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573009" y="961566"/>
            <a:ext cx="1143001" cy="152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20.jpg" descr="Staff Photograph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892961" y="4377402"/>
            <a:ext cx="1143001" cy="152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21.jpg" descr="Staff Photograph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08687" y="3774494"/>
            <a:ext cx="1143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.jpg"/>
          <p:cNvPicPr/>
          <p:nvPr/>
        </p:nvPicPr>
        <p:blipFill>
          <a:blip r:embed="rId16">
            <a:extLst/>
          </a:blip>
          <a:srcRect l="63414" t="25759" r="16130" b="57322"/>
          <a:stretch>
            <a:fillRect/>
          </a:stretch>
        </p:blipFill>
        <p:spPr>
          <a:xfrm>
            <a:off x="6206912" y="1272105"/>
            <a:ext cx="1205140" cy="1247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2" r="11017" b="62267"/>
          <a:stretch>
            <a:fillRect/>
          </a:stretch>
        </p:blipFill>
        <p:spPr bwMode="auto">
          <a:xfrm>
            <a:off x="5179714" y="2832194"/>
            <a:ext cx="1203283" cy="148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isplaying 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28" name="Picture 4" descr="https://gm1.ggpht.com/KaD4Jc_o4QoKRs2xyeFhOOirL1q7IlwVcCg7wQWfoXYIXG6u4aeXVrhdG4vY7hVnLKVWnKXqPPBMpGddReX0EATPNazhYWKSh4Im9HB2e-DUI5HDq6ihFCe4ddPsc64XTSU3a6BKsfSNaCHvQkjnYM65XjbnCmaOZmPzAPtS_BDHKPwvBWoyGpv5AJo5hCQEXKER1rxPc0JVlSd0ArLpcHxJKlBeSl9EMLwyewSELuzppBOi5f3OD6wVS1UCWvYgMEtxrgXcrECCrpUelZBRCiQEXM_aMy2tHUCCI3CGwn9MYBo7C6ZDtXzuVzff8jhxL3CYdg0RXiR-4ArwRvZMQU8fq3VPrJSZx9ZzZOVQ-YBQFAXXkBkRh04HUZ1NbSETm8h-8QxTAPvDqLNH6HOtpKho5ivzXMIy48FZH4XMv00O3RE8RtwBwfwAl9wdfdzhTDDG7YSb2HD8n-v_EKI1RJlgYLLW6u26K0P-2igbIhGPtSWIsgQn_0FOaIt5efKAVdocbs4twMnFMSJajncWZiN02cltDwfbLROyaUg2uudR_F8bvN3Z7W-g_1KjbV3h7oitPqHs=w1834-h856-l75-ft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1" t="1143" r="31877" b="62327"/>
          <a:stretch/>
        </p:blipFill>
        <p:spPr bwMode="auto">
          <a:xfrm>
            <a:off x="4119957" y="4863798"/>
            <a:ext cx="1059757" cy="147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m1.ggpht.com/QsFHU4SJdMRVusP-fg1vpO2VwVYQ2atLB_fPPVcTFJMBdEwHxziBZ1adxbNYpI4SGQsrcr06E55ctZMJd_2Tbk01qYaSS5F0uZ_tsOUnT6gycwvOI2z2LBqQ_0RClf7WEPtDXxvu0i9oT47Mw8q9njt1eYGH8U3DPVGpuF099EJJzDyFcmWoDCYxVt7jRscxSag31bjfBnoC4em52pcJWb6GB_2Ux6AJ6soYS-mdvFQaPt9c0BF_PDRttkyLM90ptOwUM4bm2qW-TKShY1iBYrIqNcQd5Lf8UmG54wTZM55y631aguhqnDiClNRlMlcN3jzytrj4PIXIu7nMHTbyuYOFu4ilNwEYRROaM7tt4AhygedRUUetadiGS5LoePu0BTpE8UKJfFvOUF1oB7OWAT2Cu8Hy1j4GonfOHP7UMyTj8IC9QoE-AARx7ISs7OC1zKSm1QSv1AIijxhEH0uA0r3SZb3YjLScGR7uODWVelQGLyo7GWJPQU8sP_XjVz0h0ooLKZYZmaum1u9J82qsFViBImZfkOpH6y1u_QbvGJ_zQUbmAJ2__UMadvQmIaZ-INiUuEn4=w1834-h856-l75-ft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14998" r="21104" b="23395"/>
          <a:stretch/>
        </p:blipFill>
        <p:spPr bwMode="auto">
          <a:xfrm>
            <a:off x="4983854" y="1369016"/>
            <a:ext cx="1111371" cy="13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2" animBg="1" advAuto="0"/>
      <p:bldP spid="148" grpId="1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Python </a:t>
            </a:r>
            <a:br>
              <a:rPr sz="9600"/>
            </a:br>
            <a:r>
              <a:rPr sz="7200">
                <a:solidFill>
                  <a:srgbClr val="4472C4"/>
                </a:solidFill>
              </a:rPr>
              <a:t>in 15 mins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Am I now a programmer?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image36.png" descr="http://pngimg.com/upload/hammer_PNG389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672734">
            <a:off x="6154925" y="977719"/>
            <a:ext cx="3635829" cy="201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image37.gif" descr="https://www.toolsforworkingwood.com/prodimg/pz/big/PZ-30210_A_big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387105" flipH="1">
            <a:off x="503120" y="4607116"/>
            <a:ext cx="5611392" cy="1555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38.gif" descr="https://www.macbuildingproducts.com/images/14CHISBAH434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9101877">
            <a:off x="-524378" y="1241577"/>
            <a:ext cx="3233661" cy="234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image39.gif" descr="http://www.woodsoundstudio.com/images/block%20plane.G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5213048" y="3978231"/>
            <a:ext cx="3689471" cy="2926982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 dirty="0"/>
              <a:t>Are you now</a:t>
            </a:r>
            <a:br>
              <a:rPr sz="9600" dirty="0"/>
            </a:br>
            <a:r>
              <a:rPr sz="9600" dirty="0"/>
              <a:t>a carpenter?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2" animBg="1" advAuto="0"/>
      <p:bldP spid="612" grpId="1" animBg="1" advAuto="0"/>
      <p:bldP spid="613" grpId="3" animBg="1" advAuto="0"/>
      <p:bldP spid="614" grpId="4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Can you build this chair?</a:t>
            </a:r>
          </a:p>
        </p:txBody>
      </p:sp>
      <p:pic>
        <p:nvPicPr>
          <p:cNvPr id="617" name="image40.png" descr="http://www.northwesthandmade.com/_assets/images/products/heros/category_heros/chair_dining_timber_he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3030" y="2918768"/>
            <a:ext cx="5381626" cy="409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41.gif" descr="http://www.mesquiterocker.com/images/chair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72" y="2718486"/>
            <a:ext cx="3023354" cy="4198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image42.png" descr="http://www.wooduniversity.org/Data/Sites/5/media/images/glossary/X505%20Figures/png/LightFrameHous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926" y="1133475"/>
            <a:ext cx="7783600" cy="5126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/>
          </p:cNvSpPr>
          <p:nvPr>
            <p:ph type="body" idx="1"/>
          </p:nvPr>
        </p:nvSpPr>
        <p:spPr>
          <a:xfrm>
            <a:off x="569495" y="513346"/>
            <a:ext cx="8029072" cy="569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Programming</a:t>
            </a:r>
          </a:p>
          <a:p>
            <a:pPr lvl="0">
              <a:defRPr sz="1800"/>
            </a:pPr>
            <a:r>
              <a:rPr sz="6600"/>
              <a:t>Not just learning the tools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/>
          </p:cNvSpPr>
          <p:nvPr>
            <p:ph type="body" idx="1"/>
          </p:nvPr>
        </p:nvSpPr>
        <p:spPr>
          <a:xfrm>
            <a:off x="569495" y="513346"/>
            <a:ext cx="8029072" cy="569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Programming</a:t>
            </a:r>
          </a:p>
          <a:p>
            <a:pPr lvl="0">
              <a:defRPr sz="1800"/>
            </a:pPr>
            <a:r>
              <a:rPr sz="6600"/>
              <a:t>Not just learning to read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body" idx="1"/>
          </p:nvPr>
        </p:nvSpPr>
        <p:spPr>
          <a:xfrm>
            <a:off x="569495" y="513346"/>
            <a:ext cx="8029072" cy="569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Programming</a:t>
            </a:r>
          </a:p>
          <a:p>
            <a:pPr lvl="0">
              <a:defRPr sz="1800"/>
            </a:pPr>
            <a:r>
              <a:rPr sz="6600"/>
              <a:t>Learn to design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/>
          </p:cNvSpPr>
          <p:nvPr>
            <p:ph type="body" idx="1"/>
          </p:nvPr>
        </p:nvSpPr>
        <p:spPr>
          <a:xfrm>
            <a:off x="569495" y="513346"/>
            <a:ext cx="8029072" cy="569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Practice</a:t>
            </a:r>
          </a:p>
          <a:p>
            <a:pPr lvl="0">
              <a:defRPr sz="1800"/>
            </a:pPr>
            <a:r>
              <a:rPr sz="8800">
                <a:solidFill>
                  <a:srgbClr val="4472C4"/>
                </a:solidFill>
              </a:rPr>
              <a:t>Practice</a:t>
            </a:r>
          </a:p>
          <a:p>
            <a:pPr lvl="0">
              <a:defRPr sz="1800"/>
            </a:pPr>
            <a:r>
              <a:rPr sz="8800"/>
              <a:t>Practice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1" build="p" bldLvl="5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>
                <a:solidFill>
                  <a:srgbClr val="ED7D31"/>
                </a:solidFill>
              </a:rPr>
              <a:t>Learning </a:t>
            </a:r>
            <a:br>
              <a:rPr sz="9600">
                <a:solidFill>
                  <a:srgbClr val="ED7D31"/>
                </a:solidFill>
              </a:rPr>
            </a:br>
            <a:r>
              <a:rPr sz="9600"/>
              <a:t>how to </a:t>
            </a:r>
            <a:br>
              <a:rPr sz="9600"/>
            </a:br>
            <a:r>
              <a:rPr sz="9600">
                <a:solidFill>
                  <a:srgbClr val="ED7D31"/>
                </a:solidFill>
              </a:rPr>
              <a:t>Learn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500">
                <a:solidFill>
                  <a:srgbClr val="ED7D31"/>
                </a:solidFill>
              </a:rPr>
              <a:t>WHY</a:t>
            </a:r>
            <a:br>
              <a:rPr sz="11500">
                <a:solidFill>
                  <a:srgbClr val="ED7D31"/>
                </a:solidFill>
              </a:rPr>
            </a:br>
            <a:r>
              <a:rPr sz="9600"/>
              <a:t>should you take 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7D3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ED7D31"/>
                </a:solidFill>
              </a:rP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Ways to earn XP</a:t>
            </a:r>
          </a:p>
        </p:txBody>
      </p:sp>
      <p:sp>
        <p:nvSpPr>
          <p:cNvPr id="635" name="Shape 635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 algn="l">
              <a:tabLst>
                <a:tab pos="4000500" algn="l"/>
              </a:tabLst>
              <a:defRPr sz="1800"/>
            </a:pPr>
            <a:r>
              <a:rPr sz="6600"/>
              <a:t>Survey	</a:t>
            </a:r>
            <a:r>
              <a:rPr sz="6600">
                <a:solidFill>
                  <a:srgbClr val="ED7D31"/>
                </a:solidFill>
              </a:rPr>
              <a:t>+100 XP</a:t>
            </a:r>
          </a:p>
          <a:p>
            <a:pPr lvl="0" algn="l">
              <a:tabLst>
                <a:tab pos="4000500" algn="l"/>
              </a:tabLst>
              <a:defRPr sz="1800"/>
            </a:pPr>
            <a:r>
              <a:rPr sz="4000">
                <a:solidFill>
                  <a:srgbClr val="4472C4"/>
                </a:solidFill>
              </a:rPr>
              <a:t>	before 24 Jan</a:t>
            </a:r>
          </a:p>
          <a:p>
            <a:pPr lvl="0" algn="l">
              <a:tabLst>
                <a:tab pos="4000500" algn="l"/>
              </a:tabLst>
              <a:defRPr sz="1800"/>
            </a:pPr>
            <a:r>
              <a:rPr sz="6600"/>
              <a:t>Training	</a:t>
            </a:r>
            <a:r>
              <a:rPr sz="6600">
                <a:solidFill>
                  <a:srgbClr val="ED7D31"/>
                </a:solidFill>
              </a:rPr>
              <a:t>+100 XP</a:t>
            </a:r>
          </a:p>
          <a:p>
            <a:pPr lvl="0" algn="l">
              <a:tabLst>
                <a:tab pos="4000500" algn="l"/>
              </a:tabLst>
              <a:defRPr sz="1800"/>
            </a:pPr>
            <a:r>
              <a:rPr sz="4000">
                <a:solidFill>
                  <a:srgbClr val="4472C4"/>
                </a:solidFill>
              </a:rPr>
              <a:t>	By Friday</a:t>
            </a:r>
            <a:endParaRPr sz="4000">
              <a:solidFill>
                <a:srgbClr val="ED7D31"/>
              </a:solidFill>
            </a:endParaRPr>
          </a:p>
          <a:p>
            <a:pPr lvl="0" algn="l">
              <a:tabLst>
                <a:tab pos="4000500" algn="l"/>
              </a:tabLst>
              <a:defRPr sz="1800"/>
            </a:pPr>
            <a:r>
              <a:rPr sz="6600">
                <a:solidFill>
                  <a:srgbClr val="ED7D31"/>
                </a:solidFill>
              </a:rPr>
              <a:t>	+ 50 XP</a:t>
            </a:r>
          </a:p>
          <a:p>
            <a:pPr lvl="0" algn="l">
              <a:tabLst>
                <a:tab pos="4000500" algn="l"/>
              </a:tabLst>
              <a:defRPr sz="1800"/>
            </a:pPr>
            <a:r>
              <a:rPr sz="4000">
                <a:solidFill>
                  <a:srgbClr val="4472C4"/>
                </a:solidFill>
              </a:rPr>
              <a:t>	otherwise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" grpId="1" build="p" animBg="1" advAuto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Ways to earn XP</a:t>
            </a:r>
          </a:p>
        </p:txBody>
      </p:sp>
      <p:sp>
        <p:nvSpPr>
          <p:cNvPr id="638" name="Shape 638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 algn="l" defTabSz="665226">
              <a:spcBef>
                <a:spcPts val="600"/>
              </a:spcBef>
              <a:tabLst>
                <a:tab pos="3873500" algn="l"/>
              </a:tabLst>
              <a:defRPr sz="1800"/>
            </a:pPr>
            <a:r>
              <a:rPr sz="6402"/>
              <a:t>Link to FB	</a:t>
            </a:r>
            <a:r>
              <a:rPr sz="6402">
                <a:solidFill>
                  <a:srgbClr val="ED7D31"/>
                </a:solidFill>
              </a:rPr>
              <a:t>+20 XP</a:t>
            </a:r>
          </a:p>
          <a:p>
            <a:pPr lvl="0" algn="l" defTabSz="665226">
              <a:spcBef>
                <a:spcPts val="600"/>
              </a:spcBef>
              <a:tabLst>
                <a:tab pos="3873500" algn="l"/>
              </a:tabLst>
              <a:defRPr sz="1800"/>
            </a:pPr>
            <a:r>
              <a:rPr sz="3880">
                <a:solidFill>
                  <a:srgbClr val="4472C4"/>
                </a:solidFill>
              </a:rPr>
              <a:t>	</a:t>
            </a:r>
          </a:p>
          <a:p>
            <a:pPr lvl="0" algn="l" defTabSz="665226">
              <a:spcBef>
                <a:spcPts val="600"/>
              </a:spcBef>
              <a:tabLst>
                <a:tab pos="3873500" algn="l"/>
              </a:tabLst>
              <a:defRPr sz="1800"/>
            </a:pPr>
            <a:r>
              <a:rPr sz="6402"/>
              <a:t>Mission 0	</a:t>
            </a:r>
            <a:r>
              <a:rPr sz="6402">
                <a:solidFill>
                  <a:srgbClr val="ED7D31"/>
                </a:solidFill>
              </a:rPr>
              <a:t>+300 XP</a:t>
            </a:r>
          </a:p>
          <a:p>
            <a:pPr lvl="0" algn="l" defTabSz="665226">
              <a:spcBef>
                <a:spcPts val="600"/>
              </a:spcBef>
              <a:tabLst>
                <a:tab pos="3873500" algn="l"/>
              </a:tabLst>
              <a:defRPr sz="1800"/>
            </a:pPr>
            <a:r>
              <a:rPr sz="3880">
                <a:solidFill>
                  <a:srgbClr val="4472C4"/>
                </a:solidFill>
              </a:rPr>
              <a:t>	due 18 Jan, 23:59</a:t>
            </a:r>
            <a:endParaRPr sz="3880">
              <a:solidFill>
                <a:srgbClr val="ED7D31"/>
              </a:solidFill>
            </a:endParaRPr>
          </a:p>
          <a:p>
            <a:pPr lvl="0" algn="l" defTabSz="665226">
              <a:spcBef>
                <a:spcPts val="600"/>
              </a:spcBef>
              <a:tabLst>
                <a:tab pos="3873500" algn="l"/>
              </a:tabLst>
              <a:defRPr sz="1800"/>
            </a:pPr>
            <a:r>
              <a:rPr sz="6402"/>
              <a:t>Forum</a:t>
            </a:r>
            <a:r>
              <a:rPr sz="6402">
                <a:solidFill>
                  <a:srgbClr val="ED7D31"/>
                </a:solidFill>
              </a:rPr>
              <a:t>	+ ?? XP</a:t>
            </a:r>
          </a:p>
          <a:p>
            <a:pPr lvl="0" algn="l" defTabSz="665226">
              <a:spcBef>
                <a:spcPts val="600"/>
              </a:spcBef>
              <a:tabLst>
                <a:tab pos="3873500" algn="l"/>
              </a:tabLst>
              <a:defRPr sz="1800"/>
            </a:pPr>
            <a:r>
              <a:rPr sz="3880">
                <a:solidFill>
                  <a:srgbClr val="4472C4"/>
                </a:solidFill>
              </a:rPr>
              <a:t>	within 7 days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1" build="p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sz="9600"/>
              <a:t/>
            </a:r>
            <a:br>
              <a:rPr sz="9600"/>
            </a:br>
            <a:r>
              <a:rPr sz="9600"/>
              <a:t>See you </a:t>
            </a:r>
            <a:br>
              <a:rPr sz="9600"/>
            </a:br>
            <a:r>
              <a:rPr sz="9600"/>
              <a:t>next week.</a:t>
            </a:r>
          </a:p>
        </p:txBody>
      </p:sp>
      <p:pic>
        <p:nvPicPr>
          <p:cNvPr id="641" name="image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1" y="579437"/>
            <a:ext cx="2945399" cy="370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23.jpg" descr="http://www.easyvectors.com/assets/images/vectors/afbig/pointing-finger-clip-ar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3621316">
            <a:off x="2699441" y="1732493"/>
            <a:ext cx="3867151" cy="404812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610361">
              <a:defRPr sz="1800"/>
            </a:pPr>
            <a:r>
              <a:rPr sz="9167">
                <a:solidFill>
                  <a:srgbClr val="ED7D31"/>
                </a:solidFill>
              </a:rPr>
              <a:t>WHY</a:t>
            </a:r>
            <a:br>
              <a:rPr sz="9167">
                <a:solidFill>
                  <a:srgbClr val="ED7D31"/>
                </a:solidFill>
              </a:rPr>
            </a:br>
            <a:r>
              <a:rPr sz="7654"/>
              <a:t>are you taking </a:t>
            </a:r>
            <a:br>
              <a:rPr sz="7654"/>
            </a:br>
            <a:r>
              <a:rPr sz="7654"/>
              <a:t/>
            </a:r>
            <a:br>
              <a:rPr sz="7654"/>
            </a:br>
            <a:r>
              <a:rPr sz="7654"/>
              <a:t/>
            </a:r>
            <a:br>
              <a:rPr sz="7654"/>
            </a:br>
            <a:r>
              <a:rPr sz="7654"/>
              <a:t>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marL="675409" lvl="0" indent="-675409" algn="l">
              <a:lnSpc>
                <a:spcPct val="100000"/>
              </a:lnSpc>
              <a:spcBef>
                <a:spcPts val="1200"/>
              </a:spcBef>
              <a:buClr>
                <a:srgbClr val="4472C4"/>
              </a:buClr>
              <a:buSzPct val="100000"/>
              <a:buAutoNum type="arabicPeriod"/>
              <a:defRPr sz="1800"/>
            </a:pPr>
            <a:r>
              <a:rPr sz="4000">
                <a:solidFill>
                  <a:srgbClr val="4472C4"/>
                </a:solidFill>
              </a:rPr>
              <a:t>Because I love programming.</a:t>
            </a:r>
          </a:p>
          <a:p>
            <a:pPr marL="675409" lvl="0" indent="-675409" algn="l">
              <a:lnSpc>
                <a:spcPct val="100000"/>
              </a:lnSpc>
              <a:spcBef>
                <a:spcPts val="1200"/>
              </a:spcBef>
              <a:buClr>
                <a:srgbClr val="4472C4"/>
              </a:buClr>
              <a:buSzPct val="100000"/>
              <a:buAutoNum type="arabicPeriod"/>
              <a:defRPr sz="1800"/>
            </a:pPr>
            <a:r>
              <a:rPr sz="4000">
                <a:solidFill>
                  <a:srgbClr val="4472C4"/>
                </a:solidFill>
              </a:rPr>
              <a:t>Because I want to learn programming.</a:t>
            </a:r>
          </a:p>
          <a:p>
            <a:pPr marL="675409" lvl="0" indent="-675409" algn="l">
              <a:lnSpc>
                <a:spcPct val="100000"/>
              </a:lnSpc>
              <a:spcBef>
                <a:spcPts val="1200"/>
              </a:spcBef>
              <a:buClr>
                <a:srgbClr val="4472C4"/>
              </a:buClr>
              <a:buSzPct val="100000"/>
              <a:buAutoNum type="arabicPeriod"/>
              <a:defRPr sz="1800"/>
            </a:pPr>
            <a:r>
              <a:rPr sz="4000">
                <a:solidFill>
                  <a:srgbClr val="4472C4"/>
                </a:solidFill>
              </a:rPr>
              <a:t>Because I am interested in computing.</a:t>
            </a:r>
          </a:p>
          <a:p>
            <a:pPr marL="675409" lvl="0" indent="-675409" algn="l">
              <a:lnSpc>
                <a:spcPct val="100000"/>
              </a:lnSpc>
              <a:spcBef>
                <a:spcPts val="1200"/>
              </a:spcBef>
              <a:buClr>
                <a:srgbClr val="4472C4"/>
              </a:buClr>
              <a:buSzPct val="100000"/>
              <a:buAutoNum type="arabicPeriod"/>
              <a:defRPr sz="1800"/>
            </a:pPr>
            <a:r>
              <a:rPr sz="4000">
                <a:solidFill>
                  <a:srgbClr val="4472C4"/>
                </a:solidFill>
              </a:rPr>
              <a:t>Bo bian, core requirement.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WHY </a:t>
            </a:r>
            <a:r>
              <a:rPr sz="4500"/>
              <a:t>are you taking CS1010S?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1" build="p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>
                <a:solidFill>
                  <a:srgbClr val="ED7D31"/>
                </a:solidFill>
              </a:rPr>
              <a:t>WHY</a:t>
            </a:r>
            <a:r>
              <a:rPr sz="9600"/>
              <a:t> you should take 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1. Because pain is </a:t>
            </a:r>
            <a:r>
              <a:rPr sz="8000">
                <a:solidFill>
                  <a:srgbClr val="4472C4"/>
                </a:solidFill>
              </a:rPr>
              <a:t>good</a:t>
            </a:r>
            <a:r>
              <a:rPr sz="8000"/>
              <a:t> for you</a:t>
            </a:r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2. Because computers are </a:t>
            </a:r>
            <a:r>
              <a:rPr sz="8000">
                <a:solidFill>
                  <a:srgbClr val="4472C4"/>
                </a:solidFill>
              </a:rPr>
              <a:t>useful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 defTabSz="637794">
              <a:spcBef>
                <a:spcPts val="600"/>
              </a:spcBef>
              <a:defRPr sz="1800"/>
            </a:pPr>
            <a:r>
              <a:rPr sz="7440"/>
              <a:t>2. Because computers are </a:t>
            </a:r>
            <a:r>
              <a:rPr sz="7440">
                <a:solidFill>
                  <a:srgbClr val="4472C4"/>
                </a:solidFill>
              </a:rPr>
              <a:t>useful</a:t>
            </a:r>
          </a:p>
          <a:p>
            <a:pPr lvl="0" defTabSz="637794">
              <a:spcBef>
                <a:spcPts val="600"/>
              </a:spcBef>
              <a:defRPr sz="1800"/>
            </a:pPr>
            <a:r>
              <a:rPr sz="7440"/>
              <a:t>but they are dumb</a:t>
            </a:r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1167276" y="393031"/>
            <a:ext cx="6858001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Computers need </a:t>
            </a:r>
            <a:r>
              <a:rPr sz="9600">
                <a:solidFill>
                  <a:srgbClr val="ED7D31"/>
                </a:solidFill>
              </a:rPr>
              <a:t>precise</a:t>
            </a:r>
            <a:r>
              <a:rPr sz="9600"/>
              <a:t> instructions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7D3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ED7D31"/>
                </a:solidFill>
              </a:rPr>
              <a:t>Welcome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Do </a:t>
            </a:r>
            <a:r>
              <a:rPr sz="9600">
                <a:solidFill>
                  <a:srgbClr val="4472C4"/>
                </a:solidFill>
              </a:rPr>
              <a:t>cool</a:t>
            </a:r>
            <a:r>
              <a:rPr sz="9600"/>
              <a:t> stuff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Help </a:t>
            </a:r>
            <a:r>
              <a:rPr sz="9600">
                <a:solidFill>
                  <a:srgbClr val="4472C4"/>
                </a:solidFill>
              </a:rPr>
              <a:t>simplify </a:t>
            </a:r>
            <a:r>
              <a:rPr sz="9600"/>
              <a:t>your 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500">
                <a:solidFill>
                  <a:srgbClr val="ED7D31"/>
                </a:solidFill>
              </a:rPr>
              <a:t>WHAT</a:t>
            </a:r>
            <a:br>
              <a:rPr sz="11500">
                <a:solidFill>
                  <a:srgbClr val="ED7D31"/>
                </a:solidFill>
              </a:rPr>
            </a:br>
            <a:r>
              <a:rPr sz="9600"/>
              <a:t>to expect in 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7D3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ED7D31"/>
                </a:solidFill>
              </a:rPr>
              <a:t>Work.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>
                <a:solidFill>
                  <a:srgbClr val="ED7D31"/>
                </a:solidFill>
              </a:rPr>
              <a:t>A lot of</a:t>
            </a:r>
            <a:br>
              <a:rPr sz="9600">
                <a:solidFill>
                  <a:srgbClr val="ED7D31"/>
                </a:solidFill>
              </a:rPr>
            </a:br>
            <a:r>
              <a:rPr sz="9600"/>
              <a:t>work.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A lot of</a:t>
            </a:r>
            <a:br>
              <a:rPr sz="9600"/>
            </a:br>
            <a:r>
              <a:rPr sz="9600">
                <a:solidFill>
                  <a:srgbClr val="ED7D31"/>
                </a:solidFill>
              </a:rPr>
              <a:t>hard</a:t>
            </a:r>
            <a:r>
              <a:rPr sz="9600"/>
              <a:t> work.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A lot of</a:t>
            </a:r>
            <a:br>
              <a:rPr sz="9600"/>
            </a:br>
            <a:r>
              <a:rPr sz="9600"/>
              <a:t>hard work.</a:t>
            </a:r>
            <a:br>
              <a:rPr sz="9600"/>
            </a:br>
            <a:r>
              <a:rPr sz="8800">
                <a:solidFill>
                  <a:srgbClr val="ED7D31"/>
                </a:solidFill>
              </a:rPr>
              <a:t>and some fun :)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Lectures</a:t>
            </a:r>
            <a:br>
              <a:rPr sz="9600"/>
            </a:br>
            <a:r>
              <a:rPr sz="8000">
                <a:solidFill>
                  <a:srgbClr val="ED7D31"/>
                </a:solidFill>
              </a:rPr>
              <a:t>Here!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Recitations</a:t>
            </a:r>
            <a:br>
              <a:rPr sz="9600"/>
            </a:br>
            <a:r>
              <a:rPr sz="6600">
                <a:solidFill>
                  <a:srgbClr val="ED7D31"/>
                </a:solidFill>
              </a:rPr>
              <a:t>Start next week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Tutorials</a:t>
            </a:r>
            <a:br>
              <a:rPr sz="9600"/>
            </a:br>
            <a:r>
              <a:rPr sz="6600">
                <a:solidFill>
                  <a:srgbClr val="ED7D31"/>
                </a:solidFill>
              </a:rPr>
              <a:t>Start in week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7D3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ED7D31"/>
                </a:solidFill>
              </a:rPr>
              <a:t>3 things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Important Dates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r>
              <a:rPr sz="4000"/>
              <a:t>19 &amp; 20 Feb: </a:t>
            </a:r>
            <a:r>
              <a:rPr sz="4000">
                <a:solidFill>
                  <a:srgbClr val="C00000"/>
                </a:solidFill>
              </a:rPr>
              <a:t>Chinese New Year</a:t>
            </a:r>
            <a:endParaRPr sz="4000"/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r>
              <a:rPr sz="4000"/>
              <a:t>23 Feb: </a:t>
            </a:r>
            <a:r>
              <a:rPr sz="4000">
                <a:solidFill>
                  <a:srgbClr val="ED7D31"/>
                </a:solidFill>
              </a:rPr>
              <a:t>Make-up Recitation</a:t>
            </a:r>
            <a:endParaRPr sz="4000"/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endParaRPr sz="4000"/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r>
              <a:rPr sz="4000"/>
              <a:t>4 Mar: Mid-term Exam</a:t>
            </a:r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endParaRPr sz="4000"/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r>
              <a:rPr sz="4000"/>
              <a:t>3 Apr: </a:t>
            </a:r>
            <a:r>
              <a:rPr sz="4000">
                <a:solidFill>
                  <a:srgbClr val="C00000"/>
                </a:solidFill>
              </a:rPr>
              <a:t>Good Friday</a:t>
            </a:r>
            <a:endParaRPr sz="4000"/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r>
              <a:rPr sz="4000"/>
              <a:t>4 Apr: </a:t>
            </a:r>
            <a:r>
              <a:rPr sz="4000">
                <a:solidFill>
                  <a:srgbClr val="ED7D31"/>
                </a:solidFill>
              </a:rPr>
              <a:t>Make-up Recitation</a:t>
            </a:r>
            <a:endParaRPr sz="4000"/>
          </a:p>
          <a:p>
            <a:pPr lvl="0" algn="l">
              <a:lnSpc>
                <a:spcPct val="81000"/>
              </a:lnSpc>
              <a:tabLst>
                <a:tab pos="1485900" algn="l"/>
                <a:tab pos="2971800" algn="l"/>
              </a:tabLst>
              <a:defRPr sz="1800"/>
            </a:pPr>
            <a:r>
              <a:rPr sz="4000"/>
              <a:t>18 Apr: Practical Exam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D7D3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ED7D31"/>
                </a:solidFill>
              </a:rPr>
              <a:t>Scheduling problems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No textbook</a:t>
            </a:r>
            <a:br>
              <a:rPr sz="9600"/>
            </a:br>
            <a:r>
              <a:rPr sz="6600">
                <a:solidFill>
                  <a:srgbClr val="ED7D31"/>
                </a:solidFill>
              </a:rPr>
              <a:t>Save money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886" y="302691"/>
            <a:ext cx="9518651" cy="10729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The trick:</a:t>
            </a:r>
            <a:br>
              <a:rPr sz="9600"/>
            </a:br>
            <a:r>
              <a:rPr sz="9600">
                <a:solidFill>
                  <a:srgbClr val="ED7D31"/>
                </a:solidFill>
              </a:rPr>
              <a:t>Consistency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problem:</a:t>
            </a:r>
            <a:br>
              <a:rPr sz="8000"/>
            </a:br>
            <a:r>
              <a:rPr sz="9600">
                <a:solidFill>
                  <a:srgbClr val="ED7D31"/>
                </a:solidFill>
              </a:rPr>
              <a:t>Staying </a:t>
            </a:r>
            <a:r>
              <a:rPr sz="9600"/>
              <a:t>consistent is </a:t>
            </a:r>
            <a:r>
              <a:rPr sz="9600">
                <a:solidFill>
                  <a:srgbClr val="ED7D31"/>
                </a:solidFill>
              </a:rPr>
              <a:t>HARD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25.png"/>
          <p:cNvPicPr/>
          <p:nvPr/>
        </p:nvPicPr>
        <p:blipFill>
          <a:blip r:embed="rId2">
            <a:extLst/>
          </a:blip>
          <a:srcRect r="11099" b="1"/>
          <a:stretch>
            <a:fillRect/>
          </a:stretch>
        </p:blipFill>
        <p:spPr>
          <a:xfrm>
            <a:off x="-10453" y="68"/>
            <a:ext cx="9154453" cy="685793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0" name="Group 220"/>
          <p:cNvGrpSpPr/>
          <p:nvPr/>
        </p:nvGrpSpPr>
        <p:grpSpPr>
          <a:xfrm>
            <a:off x="85724" y="578139"/>
            <a:ext cx="4733928" cy="3394523"/>
            <a:chOff x="0" y="0"/>
            <a:chExt cx="4733926" cy="3394521"/>
          </a:xfrm>
        </p:grpSpPr>
        <p:grpSp>
          <p:nvGrpSpPr>
            <p:cNvPr id="218" name="Group 218"/>
            <p:cNvGrpSpPr/>
            <p:nvPr/>
          </p:nvGrpSpPr>
          <p:grpSpPr>
            <a:xfrm>
              <a:off x="0" y="0"/>
              <a:ext cx="4733927" cy="3394522"/>
              <a:chOff x="0" y="0"/>
              <a:chExt cx="4733926" cy="3394521"/>
            </a:xfrm>
          </p:grpSpPr>
          <p:sp>
            <p:nvSpPr>
              <p:cNvPr id="216" name="Shape 216"/>
              <p:cNvSpPr/>
              <p:nvPr/>
            </p:nvSpPr>
            <p:spPr>
              <a:xfrm>
                <a:off x="0" y="667625"/>
                <a:ext cx="4733927" cy="2059273"/>
              </a:xfrm>
              <a:prstGeom prst="rect">
                <a:avLst/>
              </a:prstGeom>
              <a:solidFill>
                <a:srgbClr val="000000">
                  <a:alpha val="53333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 defTabSz="1300162"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0" y="0"/>
                <a:ext cx="4733927" cy="33945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8660" tIns="198660" rIns="198660" bIns="198660" numCol="1" anchor="ctr">
                <a:spAutoFit/>
              </a:bodyPr>
              <a:lstStyle/>
              <a:p>
                <a:pPr lvl="0" algn="r" defTabSz="1300162"/>
                <a:r>
                  <a:rPr sz="3600">
                    <a:solidFill>
                      <a:srgbClr val="FFFFFF"/>
                    </a:solidFill>
                  </a:rPr>
                  <a:t>gaming can make a</a:t>
                </a:r>
                <a:endParaRPr sz="24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lvl="0" algn="r" defTabSz="1300162"/>
                <a:r>
                  <a:rPr sz="2800">
                    <a:solidFill>
                      <a:srgbClr val="ED7D31"/>
                    </a:solidFill>
                  </a:rPr>
                  <a:t> </a:t>
                </a:r>
                <a:r>
                  <a:rPr sz="6000">
                    <a:solidFill>
                      <a:srgbClr val="ED7D31"/>
                    </a:solidFill>
                  </a:rPr>
                  <a:t>better world</a:t>
                </a:r>
                <a:endParaRPr sz="3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marL="235131" lvl="0" indent="-235131" algn="r" defTabSz="1300162">
                  <a:buSzPct val="100000"/>
                  <a:buChar char="-"/>
                </a:pPr>
                <a:r>
                  <a:rPr sz="2400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Jane McGonigal</a:t>
                </a:r>
              </a:p>
              <a:p>
                <a:pPr lvl="0" algn="r" defTabSz="1300162"/>
                <a:r>
                  <a:rPr sz="2400">
                    <a:solidFill>
                      <a:srgbClr val="81FF00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17 Mar 2010</a:t>
                </a:r>
              </a:p>
            </p:txBody>
          </p:sp>
        </p:grpSp>
        <p:sp>
          <p:nvSpPr>
            <p:cNvPr id="219" name="Shape 219"/>
            <p:cNvSpPr/>
            <p:nvPr/>
          </p:nvSpPr>
          <p:spPr>
            <a:xfrm>
              <a:off x="172349" y="228107"/>
              <a:ext cx="835758" cy="170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indent="57150" algn="ctr" defTabSz="1300162">
                <a:defRPr sz="115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1500">
                  <a:solidFill>
                    <a:srgbClr val="FFFFFF"/>
                  </a:solidFill>
                </a:rPr>
                <a:t>“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26.png" descr="coursmeology_screensho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263" y="647700"/>
            <a:ext cx="8267383" cy="5006993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body" idx="1"/>
          </p:nvPr>
        </p:nvSpPr>
        <p:spPr>
          <a:xfrm>
            <a:off x="569495" y="513346"/>
            <a:ext cx="8029072" cy="5694950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sz="6600">
                <a:solidFill>
                  <a:srgbClr val="ED7D31"/>
                </a:solidFill>
              </a:rPr>
              <a:t>7 Problem Sets</a:t>
            </a:r>
          </a:p>
          <a:p>
            <a:pPr lvl="0" algn="l">
              <a:defRPr sz="1800"/>
            </a:pPr>
            <a:r>
              <a:rPr sz="6600">
                <a:solidFill>
                  <a:srgbClr val="4472C4"/>
                </a:solidFill>
              </a:rPr>
              <a:t>16 Main Missions</a:t>
            </a:r>
          </a:p>
          <a:p>
            <a:pPr lvl="0" algn="l">
              <a:defRPr sz="1800"/>
            </a:pPr>
            <a:r>
              <a:rPr sz="4400"/>
              <a:t>+ Side quests &amp; Contests</a:t>
            </a:r>
          </a:p>
          <a:p>
            <a:pPr lvl="0" algn="l">
              <a:defRPr sz="1800"/>
            </a:pPr>
            <a:r>
              <a:rPr sz="4400"/>
              <a:t>+ 24-Hour Grading</a:t>
            </a:r>
          </a:p>
          <a:p>
            <a:pPr lvl="0" algn="l">
              <a:defRPr sz="1800"/>
            </a:pPr>
            <a:r>
              <a:rPr sz="4400"/>
              <a:t>+ Unlock Achievements</a:t>
            </a:r>
          </a:p>
          <a:p>
            <a:pPr lvl="0" algn="l">
              <a:defRPr sz="1800"/>
            </a:pPr>
            <a:r>
              <a:rPr sz="4400"/>
              <a:t>+ Badges</a:t>
            </a:r>
          </a:p>
          <a:p>
            <a:pPr lvl="0" algn="l">
              <a:defRPr sz="1800"/>
            </a:pPr>
            <a:r>
              <a:rPr sz="4400"/>
              <a:t>+ Leaderboard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 idx="4294967295"/>
          </p:nvPr>
        </p:nvSpPr>
        <p:spPr>
          <a:xfrm>
            <a:off x="2124149" y="2781598"/>
            <a:ext cx="3168925" cy="1655342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/>
          <a:p>
            <a:pPr lvl="0" algn="l" defTabSz="644651">
              <a:defRPr sz="1800">
                <a:solidFill>
                  <a:srgbClr val="000000"/>
                </a:solidFill>
              </a:defRPr>
            </a:pPr>
            <a:r>
              <a:rPr sz="3759"/>
              <a:t>COMPLETE MISSION</a:t>
            </a:r>
            <a:br>
              <a:rPr sz="3759"/>
            </a:br>
            <a:endParaRPr sz="3759"/>
          </a:p>
        </p:txBody>
      </p:sp>
      <p:sp>
        <p:nvSpPr>
          <p:cNvPr id="227" name="Shape 227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395139" y="6020842"/>
            <a:ext cx="1297038" cy="621731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500">
                <a:solidFill>
                  <a:srgbClr val="ED7D31"/>
                </a:solidFill>
              </a:rPr>
              <a:t>WHY</a:t>
            </a:r>
            <a:br>
              <a:rPr sz="11500">
                <a:solidFill>
                  <a:srgbClr val="ED7D31"/>
                </a:solidFill>
              </a:rPr>
            </a:br>
            <a:r>
              <a:rPr sz="9600"/>
              <a:t>should you take 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 idx="4294967295"/>
          </p:nvPr>
        </p:nvSpPr>
        <p:spPr>
          <a:xfrm>
            <a:off x="2124149" y="2781598"/>
            <a:ext cx="3168925" cy="1655342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/>
          <a:p>
            <a:pPr lvl="0" algn="l" defTabSz="644651">
              <a:defRPr sz="1800">
                <a:solidFill>
                  <a:srgbClr val="000000"/>
                </a:solidFill>
              </a:defRPr>
            </a:pPr>
            <a:r>
              <a:rPr sz="3759"/>
              <a:t>COMPLETE MISSION</a:t>
            </a:r>
            <a:br>
              <a:rPr sz="3759"/>
            </a:br>
            <a:endParaRPr sz="3759"/>
          </a:p>
        </p:txBody>
      </p:sp>
      <p:sp>
        <p:nvSpPr>
          <p:cNvPr id="231" name="Shape 231"/>
          <p:cNvSpPr/>
          <p:nvPr/>
        </p:nvSpPr>
        <p:spPr>
          <a:xfrm>
            <a:off x="1846213" y="188639"/>
            <a:ext cx="4667583" cy="24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16500">
                <a:solidFill>
                  <a:srgbClr val="ED7D3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500">
                <a:solidFill>
                  <a:srgbClr val="ED7D31"/>
                </a:solidFill>
              </a:rPr>
              <a:t>+XP </a:t>
            </a:r>
          </a:p>
        </p:txBody>
      </p:sp>
      <p:sp>
        <p:nvSpPr>
          <p:cNvPr id="232" name="Shape 232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95139" y="4436938"/>
            <a:ext cx="1297038" cy="2205634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 idx="4294967295"/>
          </p:nvPr>
        </p:nvSpPr>
        <p:spPr>
          <a:xfrm>
            <a:off x="2124149" y="2781598"/>
            <a:ext cx="3168925" cy="1655342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/>
          <a:p>
            <a:pPr lvl="0" algn="l" defTabSz="644651">
              <a:defRPr sz="1800">
                <a:solidFill>
                  <a:srgbClr val="000000"/>
                </a:solidFill>
              </a:defRPr>
            </a:pPr>
            <a:r>
              <a:rPr sz="3759"/>
              <a:t>COMPLETE MISSION</a:t>
            </a:r>
            <a:br>
              <a:rPr sz="3759"/>
            </a:br>
            <a:endParaRPr sz="3759"/>
          </a:p>
        </p:txBody>
      </p:sp>
      <p:sp>
        <p:nvSpPr>
          <p:cNvPr id="236" name="Shape 236"/>
          <p:cNvSpPr/>
          <p:nvPr/>
        </p:nvSpPr>
        <p:spPr>
          <a:xfrm>
            <a:off x="1980157" y="4526363"/>
            <a:ext cx="3528345" cy="902761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COMPLETE SIDEQUESTS</a:t>
            </a:r>
          </a:p>
        </p:txBody>
      </p:sp>
      <p:sp>
        <p:nvSpPr>
          <p:cNvPr id="237" name="Shape 237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95139" y="3357562"/>
            <a:ext cx="1297038" cy="3285010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395139" y="4436938"/>
            <a:ext cx="1297038" cy="2205634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1846213" y="188639"/>
            <a:ext cx="4667583" cy="24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16500">
                <a:solidFill>
                  <a:srgbClr val="ED7D3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500">
                <a:solidFill>
                  <a:srgbClr val="ED7D31"/>
                </a:solidFill>
              </a:rPr>
              <a:t>+XP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1" animBg="1" advAuto="0"/>
      <p:bldP spid="240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 idx="4294967295"/>
          </p:nvPr>
        </p:nvSpPr>
        <p:spPr>
          <a:xfrm>
            <a:off x="2124149" y="2781598"/>
            <a:ext cx="3168925" cy="1655342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/>
          <a:p>
            <a:pPr lvl="0" algn="l" defTabSz="644651">
              <a:defRPr sz="1800">
                <a:solidFill>
                  <a:srgbClr val="000000"/>
                </a:solidFill>
              </a:defRPr>
            </a:pPr>
            <a:r>
              <a:rPr sz="3759"/>
              <a:t>COMPLETE MISSION</a:t>
            </a:r>
            <a:br>
              <a:rPr sz="3759"/>
            </a:br>
            <a:endParaRPr sz="3759"/>
          </a:p>
        </p:txBody>
      </p:sp>
      <p:sp>
        <p:nvSpPr>
          <p:cNvPr id="243" name="Shape 243"/>
          <p:cNvSpPr/>
          <p:nvPr/>
        </p:nvSpPr>
        <p:spPr>
          <a:xfrm>
            <a:off x="1980157" y="4526363"/>
            <a:ext cx="3528345" cy="902761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COMPLETE SIDEQUESTS</a:t>
            </a:r>
          </a:p>
        </p:txBody>
      </p:sp>
      <p:sp>
        <p:nvSpPr>
          <p:cNvPr id="244" name="Shape 244"/>
          <p:cNvSpPr/>
          <p:nvPr/>
        </p:nvSpPr>
        <p:spPr>
          <a:xfrm>
            <a:off x="5725047" y="2929114"/>
            <a:ext cx="3060651" cy="496362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WIN CONTESTS</a:t>
            </a:r>
          </a:p>
        </p:txBody>
      </p:sp>
      <p:sp>
        <p:nvSpPr>
          <p:cNvPr id="245" name="Shape 245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395139" y="2421061"/>
            <a:ext cx="1297038" cy="4221511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95139" y="3357562"/>
            <a:ext cx="1297038" cy="3285010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1846213" y="188639"/>
            <a:ext cx="4667583" cy="24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16500">
                <a:solidFill>
                  <a:srgbClr val="ED7D3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500">
                <a:solidFill>
                  <a:srgbClr val="ED7D31"/>
                </a:solidFill>
              </a:rPr>
              <a:t>+XP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1" animBg="1" advAuto="0"/>
      <p:bldP spid="248" grpId="2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2124149" y="2781598"/>
            <a:ext cx="3168925" cy="1655342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/>
          <a:p>
            <a:pPr lvl="0" algn="l" defTabSz="644651">
              <a:defRPr sz="1800">
                <a:solidFill>
                  <a:srgbClr val="000000"/>
                </a:solidFill>
              </a:defRPr>
            </a:pPr>
            <a:r>
              <a:rPr sz="3759"/>
              <a:t>COMPLETE MISSION</a:t>
            </a:r>
            <a:br>
              <a:rPr sz="3759"/>
            </a:br>
            <a:endParaRPr sz="3759"/>
          </a:p>
        </p:txBody>
      </p:sp>
      <p:sp>
        <p:nvSpPr>
          <p:cNvPr id="251" name="Shape 251"/>
          <p:cNvSpPr/>
          <p:nvPr/>
        </p:nvSpPr>
        <p:spPr>
          <a:xfrm>
            <a:off x="1980157" y="4526363"/>
            <a:ext cx="3528345" cy="902761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COMPLETE SIDEQUESTS</a:t>
            </a:r>
          </a:p>
        </p:txBody>
      </p:sp>
      <p:sp>
        <p:nvSpPr>
          <p:cNvPr id="252" name="Shape 252"/>
          <p:cNvSpPr/>
          <p:nvPr/>
        </p:nvSpPr>
        <p:spPr>
          <a:xfrm>
            <a:off x="5725047" y="2929114"/>
            <a:ext cx="3060651" cy="496362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WIN CONTESTS</a:t>
            </a:r>
          </a:p>
        </p:txBody>
      </p:sp>
      <p:sp>
        <p:nvSpPr>
          <p:cNvPr id="253" name="Shape 253"/>
          <p:cNvSpPr/>
          <p:nvPr/>
        </p:nvSpPr>
        <p:spPr>
          <a:xfrm>
            <a:off x="5725047" y="3949840"/>
            <a:ext cx="3060651" cy="902761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ATTEND TUTORIALS</a:t>
            </a:r>
          </a:p>
        </p:txBody>
      </p:sp>
      <p:sp>
        <p:nvSpPr>
          <p:cNvPr id="254" name="Shape 254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95139" y="1557115"/>
            <a:ext cx="1297038" cy="5085458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395139" y="2421061"/>
            <a:ext cx="1297038" cy="4221511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846213" y="188639"/>
            <a:ext cx="4667583" cy="24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16500">
                <a:solidFill>
                  <a:srgbClr val="ED7D3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500">
                <a:solidFill>
                  <a:srgbClr val="ED7D31"/>
                </a:solidFill>
              </a:rPr>
              <a:t>+XP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  <p:bldP spid="257" grpId="2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title" idx="4294967295"/>
          </p:nvPr>
        </p:nvSpPr>
        <p:spPr>
          <a:xfrm>
            <a:off x="2124149" y="2781598"/>
            <a:ext cx="3168925" cy="1655342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/>
          <a:p>
            <a:pPr lvl="0" algn="l" defTabSz="644651">
              <a:defRPr sz="1800">
                <a:solidFill>
                  <a:srgbClr val="000000"/>
                </a:solidFill>
              </a:defRPr>
            </a:pPr>
            <a:r>
              <a:rPr sz="3759"/>
              <a:t>COMPLETE MISSION</a:t>
            </a:r>
            <a:br>
              <a:rPr sz="3759"/>
            </a:br>
            <a:endParaRPr sz="3759"/>
          </a:p>
        </p:txBody>
      </p:sp>
      <p:sp>
        <p:nvSpPr>
          <p:cNvPr id="262" name="Shape 262"/>
          <p:cNvSpPr/>
          <p:nvPr/>
        </p:nvSpPr>
        <p:spPr>
          <a:xfrm>
            <a:off x="1980157" y="4526363"/>
            <a:ext cx="3528345" cy="902761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COMPLETE SIDEQUESTS</a:t>
            </a:r>
          </a:p>
        </p:txBody>
      </p:sp>
      <p:sp>
        <p:nvSpPr>
          <p:cNvPr id="263" name="Shape 263"/>
          <p:cNvSpPr/>
          <p:nvPr/>
        </p:nvSpPr>
        <p:spPr>
          <a:xfrm>
            <a:off x="5725047" y="2929114"/>
            <a:ext cx="3060651" cy="496362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WIN CONTESTS</a:t>
            </a:r>
          </a:p>
        </p:txBody>
      </p:sp>
      <p:sp>
        <p:nvSpPr>
          <p:cNvPr id="264" name="Shape 264"/>
          <p:cNvSpPr/>
          <p:nvPr/>
        </p:nvSpPr>
        <p:spPr>
          <a:xfrm>
            <a:off x="5725047" y="3949840"/>
            <a:ext cx="3060651" cy="902761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>
            <a:lvl1pPr defTabSz="1300162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2800"/>
              <a:t>ATTEND TUTORIALS</a:t>
            </a:r>
          </a:p>
        </p:txBody>
      </p:sp>
      <p:sp>
        <p:nvSpPr>
          <p:cNvPr id="265" name="Shape 265"/>
          <p:cNvSpPr/>
          <p:nvPr/>
        </p:nvSpPr>
        <p:spPr>
          <a:xfrm>
            <a:off x="5725047" y="5254324"/>
            <a:ext cx="3060651" cy="1173617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/>
          <a:p>
            <a:pPr lvl="0" defTabSz="1300162"/>
            <a:r>
              <a:rPr sz="2800">
                <a:latin typeface="Arial"/>
                <a:ea typeface="Arial"/>
                <a:cs typeface="Arial"/>
                <a:sym typeface="Arial"/>
              </a:rPr>
              <a:t>POST ON FORUM</a:t>
            </a:r>
            <a:endParaRPr sz="35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lvl="0" defTabSz="1300162"/>
            <a:r>
              <a:rPr>
                <a:latin typeface="Arial Bold"/>
                <a:ea typeface="Arial Bold"/>
                <a:cs typeface="Arial Bold"/>
                <a:sym typeface="Arial Bold"/>
              </a:rPr>
              <a:t>(Reflections)</a:t>
            </a:r>
          </a:p>
        </p:txBody>
      </p:sp>
      <p:sp>
        <p:nvSpPr>
          <p:cNvPr id="266" name="Shape 266"/>
          <p:cNvSpPr/>
          <p:nvPr/>
        </p:nvSpPr>
        <p:spPr>
          <a:xfrm>
            <a:off x="395139" y="1557115"/>
            <a:ext cx="1297038" cy="5085458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846213" y="188639"/>
            <a:ext cx="4667583" cy="2423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16500">
                <a:solidFill>
                  <a:srgbClr val="ED7D3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500">
                <a:solidFill>
                  <a:srgbClr val="ED7D31"/>
                </a:solidFill>
              </a:rPr>
              <a:t>+XP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  <p:bldP spid="267" grpId="2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95139" y="837157"/>
            <a:ext cx="1297038" cy="5805415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395139" y="1557115"/>
            <a:ext cx="1297038" cy="5085458"/>
          </a:xfrm>
          <a:prstGeom prst="rect">
            <a:avLst/>
          </a:prstGeom>
          <a:solidFill>
            <a:srgbClr val="ED7D31"/>
          </a:solidFill>
          <a:ln w="38100">
            <a:solidFill>
              <a:srgbClr val="ED7D31"/>
            </a:solidFill>
            <a:round/>
          </a:ln>
        </p:spPr>
        <p:txBody>
          <a:bodyPr lIns="0" tIns="0" rIns="0" bIns="0"/>
          <a:lstStyle/>
          <a:p>
            <a:pPr lvl="0" defTabSz="1300162">
              <a:defRPr sz="23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1980157" y="2351432"/>
            <a:ext cx="8228709" cy="1653959"/>
          </a:xfrm>
          <a:prstGeom prst="rect">
            <a:avLst/>
          </a:prstGeom>
          <a:ln w="12700">
            <a:miter lim="400000"/>
          </a:ln>
          <a:effectLst>
            <a:outerShdw blurRad="63500" dist="38099" dir="2700000" rotWithShape="0">
              <a:srgbClr val="E7E6E6">
                <a:alpha val="7499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6" tIns="50796" rIns="50796" bIns="50796" anchor="ctr">
            <a:spAutoFit/>
          </a:bodyPr>
          <a:lstStyle/>
          <a:p>
            <a:pPr lvl="0" defTabSz="1300162"/>
            <a:r>
              <a:rPr sz="5400">
                <a:latin typeface="Arial"/>
                <a:ea typeface="Arial"/>
                <a:cs typeface="Arial"/>
                <a:sym typeface="Arial"/>
              </a:rPr>
              <a:t>ENOUGH XP?</a:t>
            </a:r>
            <a:br>
              <a:rPr sz="5400">
                <a:latin typeface="Arial"/>
                <a:ea typeface="Arial"/>
                <a:cs typeface="Arial"/>
                <a:sym typeface="Arial"/>
              </a:rPr>
            </a:b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1908721" y="3068464"/>
            <a:ext cx="6449577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9600">
                <a:solidFill>
                  <a:srgbClr val="ED7D31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600">
                <a:solidFill>
                  <a:srgbClr val="ED7D31"/>
                </a:solidFill>
              </a:rPr>
              <a:t>LEVEL UP!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277"/>
          <p:cNvGrpSpPr/>
          <p:nvPr/>
        </p:nvGrpSpPr>
        <p:grpSpPr>
          <a:xfrm>
            <a:off x="4672820" y="588263"/>
            <a:ext cx="3787612" cy="1158241"/>
            <a:chOff x="0" y="0"/>
            <a:chExt cx="1447800" cy="1158240"/>
          </a:xfrm>
        </p:grpSpPr>
        <p:sp>
          <p:nvSpPr>
            <p:cNvPr id="275" name="Shape 275"/>
            <p:cNvSpPr/>
            <p:nvPr/>
          </p:nvSpPr>
          <p:spPr>
            <a:xfrm>
              <a:off x="0" y="115825"/>
              <a:ext cx="1447800" cy="926589"/>
            </a:xfrm>
            <a:prstGeom prst="roundRect">
              <a:avLst>
                <a:gd name="adj" fmla="val 7500"/>
              </a:avLst>
            </a:prstGeom>
            <a:solidFill>
              <a:srgbClr val="5B9BD5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7792" y="0"/>
              <a:ext cx="1412216" cy="115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 dirty="0">
                  <a:solidFill>
                    <a:srgbClr val="FFFFFF"/>
                  </a:solidFill>
                </a:rPr>
                <a:t>Lectures</a:t>
              </a:r>
            </a:p>
          </p:txBody>
        </p:sp>
      </p:grpSp>
      <p:sp>
        <p:nvSpPr>
          <p:cNvPr id="278" name="Shape 278"/>
          <p:cNvSpPr/>
          <p:nvPr/>
        </p:nvSpPr>
        <p:spPr>
          <a:xfrm rot="5400000">
            <a:off x="6464972" y="1609918"/>
            <a:ext cx="318516" cy="360040"/>
          </a:xfrm>
          <a:prstGeom prst="rightArrow">
            <a:avLst>
              <a:gd name="adj1" fmla="val 64000"/>
              <a:gd name="adj2" fmla="val 50000"/>
            </a:avLst>
          </a:prstGeom>
          <a:solidFill>
            <a:srgbClr val="B4CAE7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/>
          </a:p>
        </p:txBody>
      </p:sp>
      <p:grpSp>
        <p:nvGrpSpPr>
          <p:cNvPr id="281" name="Group 281"/>
          <p:cNvGrpSpPr/>
          <p:nvPr/>
        </p:nvGrpSpPr>
        <p:grpSpPr>
          <a:xfrm>
            <a:off x="4672820" y="1477771"/>
            <a:ext cx="3787612" cy="1869444"/>
            <a:chOff x="0" y="0"/>
            <a:chExt cx="1447800" cy="1869441"/>
          </a:xfrm>
        </p:grpSpPr>
        <p:sp>
          <p:nvSpPr>
            <p:cNvPr id="279" name="Shape 279"/>
            <p:cNvSpPr/>
            <p:nvPr/>
          </p:nvSpPr>
          <p:spPr>
            <a:xfrm>
              <a:off x="0" y="471425"/>
              <a:ext cx="1447800" cy="926589"/>
            </a:xfrm>
            <a:prstGeom prst="roundRect">
              <a:avLst>
                <a:gd name="adj" fmla="val 7500"/>
              </a:avLst>
            </a:prstGeom>
            <a:solidFill>
              <a:srgbClr val="5B9BD5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76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7792" y="0"/>
              <a:ext cx="1412216" cy="186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sz="3600" dirty="0">
                  <a:solidFill>
                    <a:srgbClr val="FFFFFF"/>
                  </a:solidFill>
                </a:rPr>
                <a:t>Trainings</a:t>
              </a:r>
              <a:endParaRPr sz="1276" dirty="0">
                <a:solidFill>
                  <a:srgbClr val="FFFFFF"/>
                </a:solidFill>
              </a:endParaRPr>
            </a:p>
            <a:p>
              <a:pPr lvl="0" algn="ctr"/>
              <a:r>
                <a:rPr sz="2400" dirty="0"/>
                <a:t>Finish by Friday</a:t>
              </a:r>
            </a:p>
          </p:txBody>
        </p:sp>
      </p:grpSp>
      <p:sp>
        <p:nvSpPr>
          <p:cNvPr id="282" name="Shape 282"/>
          <p:cNvSpPr/>
          <p:nvPr/>
        </p:nvSpPr>
        <p:spPr>
          <a:xfrm rot="5400000">
            <a:off x="6464972" y="2855032"/>
            <a:ext cx="318513" cy="360040"/>
          </a:xfrm>
          <a:prstGeom prst="rightArrow">
            <a:avLst>
              <a:gd name="adj1" fmla="val 64000"/>
              <a:gd name="adj2" fmla="val 50000"/>
            </a:avLst>
          </a:prstGeom>
          <a:solidFill>
            <a:srgbClr val="B4CAE7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/>
          </a:p>
        </p:txBody>
      </p:sp>
      <p:grpSp>
        <p:nvGrpSpPr>
          <p:cNvPr id="285" name="Group 285"/>
          <p:cNvGrpSpPr/>
          <p:nvPr/>
        </p:nvGrpSpPr>
        <p:grpSpPr>
          <a:xfrm>
            <a:off x="4672820" y="3078480"/>
            <a:ext cx="3787612" cy="1158242"/>
            <a:chOff x="0" y="0"/>
            <a:chExt cx="1447800" cy="1158240"/>
          </a:xfrm>
        </p:grpSpPr>
        <p:sp>
          <p:nvSpPr>
            <p:cNvPr id="283" name="Shape 283"/>
            <p:cNvSpPr/>
            <p:nvPr/>
          </p:nvSpPr>
          <p:spPr>
            <a:xfrm>
              <a:off x="0" y="115825"/>
              <a:ext cx="1447800" cy="926588"/>
            </a:xfrm>
            <a:prstGeom prst="roundRect">
              <a:avLst>
                <a:gd name="adj" fmla="val 7500"/>
              </a:avLst>
            </a:prstGeom>
            <a:solidFill>
              <a:srgbClr val="5B9BD5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7792" y="0"/>
              <a:ext cx="1412216" cy="115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Recitations</a:t>
              </a:r>
            </a:p>
          </p:txBody>
        </p:sp>
      </p:grpSp>
      <p:sp>
        <p:nvSpPr>
          <p:cNvPr id="286" name="Shape 286"/>
          <p:cNvSpPr/>
          <p:nvPr/>
        </p:nvSpPr>
        <p:spPr>
          <a:xfrm rot="5400000">
            <a:off x="6464972" y="4100138"/>
            <a:ext cx="318513" cy="360040"/>
          </a:xfrm>
          <a:prstGeom prst="rightArrow">
            <a:avLst>
              <a:gd name="adj1" fmla="val 64000"/>
              <a:gd name="adj2" fmla="val 50000"/>
            </a:avLst>
          </a:prstGeom>
          <a:solidFill>
            <a:srgbClr val="B4CAE7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/>
          </a:p>
        </p:txBody>
      </p:sp>
      <p:grpSp>
        <p:nvGrpSpPr>
          <p:cNvPr id="289" name="Group 289"/>
          <p:cNvGrpSpPr/>
          <p:nvPr/>
        </p:nvGrpSpPr>
        <p:grpSpPr>
          <a:xfrm>
            <a:off x="4672820" y="3967988"/>
            <a:ext cx="3787612" cy="1869443"/>
            <a:chOff x="0" y="0"/>
            <a:chExt cx="1447800" cy="1869440"/>
          </a:xfrm>
        </p:grpSpPr>
        <p:sp>
          <p:nvSpPr>
            <p:cNvPr id="287" name="Shape 287"/>
            <p:cNvSpPr/>
            <p:nvPr/>
          </p:nvSpPr>
          <p:spPr>
            <a:xfrm>
              <a:off x="0" y="471425"/>
              <a:ext cx="1447800" cy="926589"/>
            </a:xfrm>
            <a:prstGeom prst="roundRect">
              <a:avLst>
                <a:gd name="adj" fmla="val 7500"/>
              </a:avLst>
            </a:prstGeom>
            <a:solidFill>
              <a:srgbClr val="5B9BD5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7792" y="0"/>
              <a:ext cx="1412216" cy="186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sz="3600" dirty="0">
                  <a:solidFill>
                    <a:srgbClr val="FFFFFF"/>
                  </a:solidFill>
                </a:rPr>
                <a:t>Tutorials</a:t>
              </a:r>
              <a:endParaRPr sz="1276" dirty="0">
                <a:solidFill>
                  <a:srgbClr val="FFFFFF"/>
                </a:solidFill>
              </a:endParaRPr>
            </a:p>
            <a:p>
              <a:pPr lvl="0" algn="ctr"/>
              <a:r>
                <a:rPr sz="2400" dirty="0"/>
                <a:t>+ Trainings</a:t>
              </a:r>
            </a:p>
          </p:txBody>
        </p:sp>
      </p:grpSp>
      <p:sp>
        <p:nvSpPr>
          <p:cNvPr id="290" name="Shape 290"/>
          <p:cNvSpPr/>
          <p:nvPr/>
        </p:nvSpPr>
        <p:spPr>
          <a:xfrm rot="5400000">
            <a:off x="6464972" y="5345244"/>
            <a:ext cx="318513" cy="360040"/>
          </a:xfrm>
          <a:prstGeom prst="rightArrow">
            <a:avLst>
              <a:gd name="adj1" fmla="val 64000"/>
              <a:gd name="adj2" fmla="val 50000"/>
            </a:avLst>
          </a:prstGeom>
          <a:solidFill>
            <a:srgbClr val="B4CAE7"/>
          </a:solidFill>
          <a:ln w="12700" cap="flat">
            <a:solidFill>
              <a:schemeClr val="tx1"/>
            </a:solidFill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/>
          </a:p>
        </p:txBody>
      </p:sp>
      <p:grpSp>
        <p:nvGrpSpPr>
          <p:cNvPr id="293" name="Group 293"/>
          <p:cNvGrpSpPr/>
          <p:nvPr/>
        </p:nvGrpSpPr>
        <p:grpSpPr>
          <a:xfrm>
            <a:off x="4672820" y="5568697"/>
            <a:ext cx="3787612" cy="1158242"/>
            <a:chOff x="0" y="0"/>
            <a:chExt cx="1447800" cy="1158240"/>
          </a:xfrm>
        </p:grpSpPr>
        <p:sp>
          <p:nvSpPr>
            <p:cNvPr id="291" name="Shape 291"/>
            <p:cNvSpPr/>
            <p:nvPr/>
          </p:nvSpPr>
          <p:spPr>
            <a:xfrm>
              <a:off x="0" y="115825"/>
              <a:ext cx="1447800" cy="926588"/>
            </a:xfrm>
            <a:prstGeom prst="roundRect">
              <a:avLst>
                <a:gd name="adj" fmla="val 7500"/>
              </a:avLst>
            </a:prstGeom>
            <a:solidFill>
              <a:srgbClr val="5B9BD5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7792" y="0"/>
              <a:ext cx="1412216" cy="115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36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Missions</a:t>
              </a:r>
            </a:p>
          </p:txBody>
        </p:sp>
      </p:grpSp>
      <p:grpSp>
        <p:nvGrpSpPr>
          <p:cNvPr id="303" name="Group 303"/>
          <p:cNvGrpSpPr/>
          <p:nvPr/>
        </p:nvGrpSpPr>
        <p:grpSpPr>
          <a:xfrm>
            <a:off x="349935" y="4453718"/>
            <a:ext cx="4322882" cy="1344430"/>
            <a:chOff x="0" y="0"/>
            <a:chExt cx="4322881" cy="1344428"/>
          </a:xfrm>
        </p:grpSpPr>
        <p:grpSp>
          <p:nvGrpSpPr>
            <p:cNvPr id="299" name="Group 299"/>
            <p:cNvGrpSpPr/>
            <p:nvPr/>
          </p:nvGrpSpPr>
          <p:grpSpPr>
            <a:xfrm>
              <a:off x="0" y="0"/>
              <a:ext cx="3510178" cy="827113"/>
              <a:chOff x="0" y="0"/>
              <a:chExt cx="3510177" cy="827112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0" y="0"/>
                <a:ext cx="3510178" cy="827113"/>
              </a:xfrm>
              <a:prstGeom prst="roundRect">
                <a:avLst>
                  <a:gd name="adj" fmla="val 10000"/>
                </a:avLst>
              </a:prstGeom>
              <a:solidFill>
                <a:srgbClr val="ED7D3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grpSp>
            <p:nvGrpSpPr>
              <p:cNvPr id="298" name="Group 298"/>
              <p:cNvGrpSpPr/>
              <p:nvPr/>
            </p:nvGrpSpPr>
            <p:grpSpPr>
              <a:xfrm>
                <a:off x="24224" y="9695"/>
                <a:ext cx="3461728" cy="807721"/>
                <a:chOff x="0" y="0"/>
                <a:chExt cx="3461727" cy="807719"/>
              </a:xfrm>
            </p:grpSpPr>
            <p:sp>
              <p:nvSpPr>
                <p:cNvPr id="296" name="Shape 296"/>
                <p:cNvSpPr/>
                <p:nvPr/>
              </p:nvSpPr>
              <p:spPr>
                <a:xfrm>
                  <a:off x="0" y="14529"/>
                  <a:ext cx="3461728" cy="778663"/>
                </a:xfrm>
                <a:prstGeom prst="rect">
                  <a:avLst/>
                </a:prstGeom>
                <a:solidFill>
                  <a:srgbClr val="ED7D3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97" name="Shape 297"/>
                <p:cNvSpPr/>
                <p:nvPr/>
              </p:nvSpPr>
              <p:spPr>
                <a:xfrm>
                  <a:off x="0" y="0"/>
                  <a:ext cx="3461728" cy="8077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37160" tIns="137160" rIns="137160" bIns="137160" numCol="1" anchor="ctr">
                  <a:spAutoFit/>
                </a:bodyPr>
                <a:lstStyle>
                  <a:lvl1pPr algn="ctr" defTabSz="1600200">
                    <a:lnSpc>
                      <a:spcPct val="90000"/>
                    </a:lnSpc>
                    <a:spcBef>
                      <a:spcPts val="1500"/>
                    </a:spcBef>
                    <a:defRPr sz="3600">
                      <a:solidFill>
                        <a:srgbClr val="FFFFFF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600">
                      <a:solidFill>
                        <a:srgbClr val="FFFFFF"/>
                      </a:solidFill>
                    </a:rPr>
                    <a:t>Side-quests</a:t>
                  </a:r>
                </a:p>
              </p:txBody>
            </p:sp>
          </p:grpSp>
        </p:grpSp>
        <p:grpSp>
          <p:nvGrpSpPr>
            <p:cNvPr id="302" name="Group 302"/>
            <p:cNvGrpSpPr/>
            <p:nvPr/>
          </p:nvGrpSpPr>
          <p:grpSpPr>
            <a:xfrm>
              <a:off x="3472527" y="623824"/>
              <a:ext cx="850355" cy="720605"/>
              <a:chOff x="0" y="0"/>
              <a:chExt cx="850353" cy="720604"/>
            </a:xfrm>
          </p:grpSpPr>
          <p:sp>
            <p:nvSpPr>
              <p:cNvPr id="300" name="Shape 300"/>
              <p:cNvSpPr/>
              <p:nvPr/>
            </p:nvSpPr>
            <p:spPr>
              <a:xfrm rot="12735814">
                <a:off x="36425" y="179625"/>
                <a:ext cx="777504" cy="361355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4B18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 rot="7335814">
                <a:off x="411413" y="143219"/>
                <a:ext cx="216813" cy="553658"/>
              </a:xfrm>
              <a:prstGeom prst="rect">
                <a:avLst/>
              </a:prstGeom>
              <a:solidFill>
                <a:srgbClr val="F4B18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ts val="700"/>
                  </a:spcBef>
                  <a:defRPr sz="1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12" name="Group 312"/>
          <p:cNvGrpSpPr/>
          <p:nvPr/>
        </p:nvGrpSpPr>
        <p:grpSpPr>
          <a:xfrm>
            <a:off x="349935" y="5482418"/>
            <a:ext cx="4130959" cy="827113"/>
            <a:chOff x="0" y="0"/>
            <a:chExt cx="4130957" cy="827112"/>
          </a:xfrm>
        </p:grpSpPr>
        <p:grpSp>
          <p:nvGrpSpPr>
            <p:cNvPr id="308" name="Group 308"/>
            <p:cNvGrpSpPr/>
            <p:nvPr/>
          </p:nvGrpSpPr>
          <p:grpSpPr>
            <a:xfrm>
              <a:off x="-1" y="0"/>
              <a:ext cx="3510179" cy="827113"/>
              <a:chOff x="0" y="0"/>
              <a:chExt cx="3510177" cy="827112"/>
            </a:xfrm>
          </p:grpSpPr>
          <p:sp>
            <p:nvSpPr>
              <p:cNvPr id="304" name="Shape 304"/>
              <p:cNvSpPr/>
              <p:nvPr/>
            </p:nvSpPr>
            <p:spPr>
              <a:xfrm>
                <a:off x="0" y="0"/>
                <a:ext cx="3510178" cy="827113"/>
              </a:xfrm>
              <a:prstGeom prst="roundRect">
                <a:avLst>
                  <a:gd name="adj" fmla="val 10000"/>
                </a:avLst>
              </a:prstGeom>
              <a:solidFill>
                <a:srgbClr val="ED7D3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grpSp>
            <p:nvGrpSpPr>
              <p:cNvPr id="307" name="Group 307"/>
              <p:cNvGrpSpPr/>
              <p:nvPr/>
            </p:nvGrpSpPr>
            <p:grpSpPr>
              <a:xfrm>
                <a:off x="24224" y="9695"/>
                <a:ext cx="3461728" cy="807721"/>
                <a:chOff x="0" y="0"/>
                <a:chExt cx="3461727" cy="807719"/>
              </a:xfrm>
            </p:grpSpPr>
            <p:sp>
              <p:nvSpPr>
                <p:cNvPr id="305" name="Shape 305"/>
                <p:cNvSpPr/>
                <p:nvPr/>
              </p:nvSpPr>
              <p:spPr>
                <a:xfrm>
                  <a:off x="0" y="14529"/>
                  <a:ext cx="3461728" cy="778663"/>
                </a:xfrm>
                <a:prstGeom prst="rect">
                  <a:avLst/>
                </a:prstGeom>
                <a:solidFill>
                  <a:srgbClr val="ED7D3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 defTabSz="1600200">
                    <a:lnSpc>
                      <a:spcPct val="90000"/>
                    </a:lnSpc>
                    <a:spcBef>
                      <a:spcPts val="7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306" name="Shape 306"/>
                <p:cNvSpPr/>
                <p:nvPr/>
              </p:nvSpPr>
              <p:spPr>
                <a:xfrm>
                  <a:off x="0" y="0"/>
                  <a:ext cx="3461728" cy="8077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137160" tIns="137160" rIns="137160" bIns="137160" numCol="1" anchor="ctr">
                  <a:spAutoFit/>
                </a:bodyPr>
                <a:lstStyle>
                  <a:lvl1pPr algn="ctr" defTabSz="1600200">
                    <a:lnSpc>
                      <a:spcPct val="90000"/>
                    </a:lnSpc>
                    <a:spcBef>
                      <a:spcPts val="1500"/>
                    </a:spcBef>
                    <a:defRPr sz="3600">
                      <a:solidFill>
                        <a:srgbClr val="FFFFFF"/>
                      </a:solidFill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3600">
                      <a:solidFill>
                        <a:srgbClr val="FFFFFF"/>
                      </a:solidFill>
                    </a:rPr>
                    <a:t>Contests</a:t>
                  </a:r>
                </a:p>
              </p:txBody>
            </p:sp>
          </p:grpSp>
        </p:grpSp>
        <p:grpSp>
          <p:nvGrpSpPr>
            <p:cNvPr id="311" name="Group 311"/>
            <p:cNvGrpSpPr/>
            <p:nvPr/>
          </p:nvGrpSpPr>
          <p:grpSpPr>
            <a:xfrm>
              <a:off x="3547196" y="398929"/>
              <a:ext cx="583762" cy="361355"/>
              <a:chOff x="0" y="0"/>
              <a:chExt cx="583761" cy="361354"/>
            </a:xfrm>
          </p:grpSpPr>
          <p:sp>
            <p:nvSpPr>
              <p:cNvPr id="309" name="Shape 309"/>
              <p:cNvSpPr/>
              <p:nvPr/>
            </p:nvSpPr>
            <p:spPr>
              <a:xfrm rot="10800000">
                <a:off x="0" y="-1"/>
                <a:ext cx="583762" cy="36135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4B18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rot="5400000">
                <a:off x="267508" y="-27171"/>
                <a:ext cx="216813" cy="415696"/>
              </a:xfrm>
              <a:prstGeom prst="rect">
                <a:avLst/>
              </a:prstGeom>
              <a:solidFill>
                <a:srgbClr val="F4B18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ts val="700"/>
                  </a:spcBef>
                  <a:defRPr sz="1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3" name="Shape 313"/>
          <p:cNvSpPr/>
          <p:nvPr/>
        </p:nvSpPr>
        <p:spPr>
          <a:xfrm>
            <a:off x="1646279" y="3038474"/>
            <a:ext cx="207403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Forums</a:t>
            </a:r>
          </a:p>
        </p:txBody>
      </p:sp>
      <p:sp>
        <p:nvSpPr>
          <p:cNvPr id="314" name="Shape 314"/>
          <p:cNvSpPr/>
          <p:nvPr/>
        </p:nvSpPr>
        <p:spPr>
          <a:xfrm>
            <a:off x="638174" y="2038729"/>
            <a:ext cx="180911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Exams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82" grpId="0" animBg="1"/>
      <p:bldP spid="286" grpId="0" animBg="1"/>
      <p:bldP spid="290" grpId="0" animBg="1"/>
      <p:bldP spid="303" grpId="3" animBg="1" advAuto="0"/>
      <p:bldP spid="312" grpId="2" animBg="1" advAuto="0"/>
      <p:bldP spid="313" grpId="4" animBg="1" advAuto="0"/>
      <p:bldP spid="314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ED7D31"/>
                </a:solidFill>
              </a:rPr>
              <a:t>Assessment Overview</a:t>
            </a:r>
          </a:p>
        </p:txBody>
      </p:sp>
      <p:sp>
        <p:nvSpPr>
          <p:cNvPr id="317" name="Shape 317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/>
          <a:lstStyle/>
          <a:p>
            <a:pPr lvl="0" algn="l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4400"/>
              <a:t>Coursemology	35%</a:t>
            </a:r>
          </a:p>
          <a:p>
            <a:pPr lvl="0" algn="l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4400"/>
              <a:t>Tutorial Participation	  5%</a:t>
            </a:r>
          </a:p>
          <a:p>
            <a:pPr lvl="0" algn="l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4400"/>
              <a:t>Mid-term Exam	15%</a:t>
            </a:r>
          </a:p>
          <a:p>
            <a:pPr lvl="0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3200">
                <a:solidFill>
                  <a:srgbClr val="4472C4"/>
                </a:solidFill>
              </a:rPr>
              <a:t>Wed, 4 March, 12:00 – 14:00</a:t>
            </a:r>
          </a:p>
          <a:p>
            <a:pPr lvl="0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4400"/>
              <a:t>Practical Exam	15%</a:t>
            </a:r>
          </a:p>
          <a:p>
            <a:pPr lvl="0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3200">
                <a:solidFill>
                  <a:srgbClr val="4472C4"/>
                </a:solidFill>
              </a:rPr>
              <a:t>Sat, 18 April, Morning</a:t>
            </a:r>
          </a:p>
          <a:p>
            <a:pPr lvl="0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4400"/>
              <a:t>Final Exam	30%</a:t>
            </a:r>
          </a:p>
          <a:p>
            <a:pPr lvl="0">
              <a:lnSpc>
                <a:spcPct val="81000"/>
              </a:lnSpc>
              <a:tabLst>
                <a:tab pos="6629400" algn="l"/>
              </a:tabLst>
              <a:defRPr sz="1800"/>
            </a:pPr>
            <a:r>
              <a:rPr sz="3200">
                <a:solidFill>
                  <a:srgbClr val="4472C4"/>
                </a:solidFill>
              </a:rPr>
              <a:t>Wed, 29 April, 17:00 – 19:00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uiExpand="1" build="p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xfrm>
            <a:off x="569495" y="513346"/>
            <a:ext cx="8029072" cy="569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By all means discuss</a:t>
            </a:r>
          </a:p>
          <a:p>
            <a:pPr lvl="0">
              <a:defRPr sz="1800"/>
            </a:pPr>
            <a:r>
              <a:rPr sz="6600"/>
              <a:t>But write up the solution yourself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The Theory of Aiming</a:t>
            </a:r>
          </a:p>
        </p:txBody>
      </p:sp>
      <p:grpSp>
        <p:nvGrpSpPr>
          <p:cNvPr id="325" name="Group 325"/>
          <p:cNvGrpSpPr/>
          <p:nvPr/>
        </p:nvGrpSpPr>
        <p:grpSpPr>
          <a:xfrm>
            <a:off x="6841670" y="2449285"/>
            <a:ext cx="1012373" cy="1763486"/>
            <a:chOff x="0" y="0"/>
            <a:chExt cx="1012372" cy="1763485"/>
          </a:xfrm>
        </p:grpSpPr>
        <p:sp>
          <p:nvSpPr>
            <p:cNvPr id="322" name="Shape 322"/>
            <p:cNvSpPr/>
            <p:nvPr/>
          </p:nvSpPr>
          <p:spPr>
            <a:xfrm>
              <a:off x="-1" y="0"/>
              <a:ext cx="1012374" cy="176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49505" y="272142"/>
              <a:ext cx="639883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01916" y="567077"/>
              <a:ext cx="335061" cy="62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6" name="Shape 326"/>
          <p:cNvSpPr/>
          <p:nvPr/>
        </p:nvSpPr>
        <p:spPr>
          <a:xfrm>
            <a:off x="6871681" y="4212771"/>
            <a:ext cx="1119149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/>
            </a:lvl1pPr>
          </a:lstStyle>
          <a:p>
            <a:pPr lvl="0">
              <a:defRPr sz="1800"/>
            </a:pPr>
            <a:r>
              <a:rPr sz="4000"/>
              <a:t>PASS</a:t>
            </a:r>
          </a:p>
        </p:txBody>
      </p:sp>
      <p:sp>
        <p:nvSpPr>
          <p:cNvPr id="327" name="Shape 327"/>
          <p:cNvSpPr/>
          <p:nvPr/>
        </p:nvSpPr>
        <p:spPr>
          <a:xfrm>
            <a:off x="849086" y="3249698"/>
            <a:ext cx="5840175" cy="257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28" extrusionOk="0">
                <a:moveTo>
                  <a:pt x="0" y="21128"/>
                </a:moveTo>
                <a:cubicBezTo>
                  <a:pt x="3262" y="13816"/>
                  <a:pt x="6524" y="6504"/>
                  <a:pt x="10124" y="3016"/>
                </a:cubicBezTo>
                <a:cubicBezTo>
                  <a:pt x="13724" y="-472"/>
                  <a:pt x="17662" y="-137"/>
                  <a:pt x="21600" y="199"/>
                </a:cubicBezTo>
              </a:path>
            </a:pathLst>
          </a:custGeom>
          <a:ln w="76200">
            <a:solidFill>
              <a:srgbClr val="C00000"/>
            </a:solidFill>
            <a:prstDash val="dash"/>
            <a:miter/>
            <a:tailEnd type="triangle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849086" y="3597138"/>
            <a:ext cx="6076941" cy="2223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61" extrusionOk="0">
                <a:moveTo>
                  <a:pt x="0" y="20561"/>
                </a:moveTo>
                <a:cubicBezTo>
                  <a:pt x="3135" y="12334"/>
                  <a:pt x="7000" y="1402"/>
                  <a:pt x="10600" y="181"/>
                </a:cubicBezTo>
                <a:cubicBezTo>
                  <a:pt x="14200" y="-1039"/>
                  <a:pt x="18657" y="3955"/>
                  <a:pt x="21600" y="13239"/>
                </a:cubicBezTo>
              </a:path>
            </a:pathLst>
          </a:custGeom>
          <a:ln w="76200">
            <a:solidFill>
              <a:srgbClr val="4472C4"/>
            </a:solidFill>
            <a:prstDash val="dash"/>
            <a:miter/>
            <a:tailEnd type="triangle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28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500">
                <a:solidFill>
                  <a:srgbClr val="ED7D31"/>
                </a:solidFill>
              </a:rPr>
              <a:t>WHAT</a:t>
            </a:r>
            <a:br>
              <a:rPr sz="11500">
                <a:solidFill>
                  <a:srgbClr val="ED7D31"/>
                </a:solidFill>
              </a:rPr>
            </a:br>
            <a:r>
              <a:rPr sz="9600"/>
              <a:t>to expect in 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The Theory of Aiming</a:t>
            </a:r>
          </a:p>
        </p:txBody>
      </p:sp>
      <p:grpSp>
        <p:nvGrpSpPr>
          <p:cNvPr id="334" name="Group 334"/>
          <p:cNvGrpSpPr/>
          <p:nvPr/>
        </p:nvGrpSpPr>
        <p:grpSpPr>
          <a:xfrm>
            <a:off x="6841670" y="2449285"/>
            <a:ext cx="1012373" cy="1763486"/>
            <a:chOff x="0" y="0"/>
            <a:chExt cx="1012372" cy="1763485"/>
          </a:xfrm>
        </p:grpSpPr>
        <p:sp>
          <p:nvSpPr>
            <p:cNvPr id="331" name="Shape 331"/>
            <p:cNvSpPr/>
            <p:nvPr/>
          </p:nvSpPr>
          <p:spPr>
            <a:xfrm>
              <a:off x="-1" y="0"/>
              <a:ext cx="1012374" cy="1763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49505" y="272142"/>
              <a:ext cx="639883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01916" y="567077"/>
              <a:ext cx="335061" cy="62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5" name="Shape 335"/>
          <p:cNvSpPr/>
          <p:nvPr/>
        </p:nvSpPr>
        <p:spPr>
          <a:xfrm>
            <a:off x="6871681" y="4212771"/>
            <a:ext cx="1119149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/>
            </a:lvl1pPr>
          </a:lstStyle>
          <a:p>
            <a:pPr lvl="0">
              <a:defRPr sz="1800"/>
            </a:pPr>
            <a:r>
              <a:rPr sz="4000"/>
              <a:t>PASS</a:t>
            </a:r>
          </a:p>
        </p:txBody>
      </p:sp>
      <p:sp>
        <p:nvSpPr>
          <p:cNvPr id="336" name="Shape 336"/>
          <p:cNvSpPr/>
          <p:nvPr/>
        </p:nvSpPr>
        <p:spPr>
          <a:xfrm>
            <a:off x="849085" y="1240401"/>
            <a:ext cx="6444335" cy="4580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28" extrusionOk="0">
                <a:moveTo>
                  <a:pt x="0" y="21128"/>
                </a:moveTo>
                <a:cubicBezTo>
                  <a:pt x="3262" y="13816"/>
                  <a:pt x="6524" y="6504"/>
                  <a:pt x="10124" y="3016"/>
                </a:cubicBezTo>
                <a:cubicBezTo>
                  <a:pt x="13724" y="-472"/>
                  <a:pt x="17662" y="-137"/>
                  <a:pt x="21600" y="199"/>
                </a:cubicBezTo>
              </a:path>
            </a:pathLst>
          </a:custGeom>
          <a:ln w="76200">
            <a:solidFill>
              <a:srgbClr val="C00000"/>
            </a:solidFill>
            <a:prstDash val="dash"/>
            <a:miter/>
            <a:tailEnd type="triangle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49088" y="2027106"/>
            <a:ext cx="6444332" cy="379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0" extrusionOk="0">
                <a:moveTo>
                  <a:pt x="0" y="20550"/>
                </a:moveTo>
                <a:cubicBezTo>
                  <a:pt x="2956" y="12747"/>
                  <a:pt x="6396" y="3491"/>
                  <a:pt x="9996" y="1220"/>
                </a:cubicBezTo>
                <a:cubicBezTo>
                  <a:pt x="13596" y="-1050"/>
                  <a:pt x="17457" y="-684"/>
                  <a:pt x="21600" y="6928"/>
                </a:cubicBezTo>
              </a:path>
            </a:pathLst>
          </a:custGeom>
          <a:ln w="76200">
            <a:solidFill>
              <a:srgbClr val="4472C4"/>
            </a:solidFill>
            <a:prstDash val="dash"/>
            <a:miter/>
            <a:tailEnd type="triangle"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338" name="image27.png" descr="http://1.bp.blogspot.com/-ovpRzk3Jxrg/UE1_owUdMuI/AAAAAAAAA1w/6BGAn8vgiGE/s1600/TrollFac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796649" y="2873492"/>
            <a:ext cx="1892612" cy="1544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1" animBg="1" advAuto="0"/>
      <p:bldP spid="337" grpId="2" animBg="1" advAuto="0"/>
      <p:bldP spid="338" grpId="3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/>
              <a:t>Not to worry.</a:t>
            </a:r>
            <a:br>
              <a:rPr sz="8800"/>
            </a:br>
            <a:r>
              <a:rPr sz="8800">
                <a:solidFill>
                  <a:srgbClr val="ED7D31"/>
                </a:solidFill>
              </a:rPr>
              <a:t>Help is always available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Remedial</a:t>
            </a:r>
            <a:br>
              <a:rPr sz="9600"/>
            </a:br>
            <a:r>
              <a:rPr sz="6600">
                <a:solidFill>
                  <a:srgbClr val="ED7D31"/>
                </a:solidFill>
              </a:rPr>
              <a:t>TBA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Email Us</a:t>
            </a:r>
            <a:br>
              <a:rPr sz="9600"/>
            </a:br>
            <a:r>
              <a:rPr sz="3600">
                <a:solidFill>
                  <a:srgbClr val="ED7D31"/>
                </a:solidFill>
              </a:rPr>
              <a:t>cs1010s-staff</a:t>
            </a:r>
            <a:r>
              <a:rPr sz="3600"/>
              <a:t>@</a:t>
            </a:r>
            <a:r>
              <a:rPr sz="3600">
                <a:solidFill>
                  <a:srgbClr val="4472C4"/>
                </a:solidFill>
              </a:rPr>
              <a:t>googlegroups.com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7200"/>
              <a:t>Discussion Forum</a:t>
            </a:r>
            <a:br>
              <a:rPr sz="7200"/>
            </a:br>
            <a:r>
              <a:rPr sz="6600">
                <a:solidFill>
                  <a:srgbClr val="ED7D31"/>
                </a:solidFill>
              </a:rPr>
              <a:t>Do Subscribe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/>
          </p:cNvSpPr>
          <p:nvPr>
            <p:ph type="title" idx="4294967295"/>
          </p:nvPr>
        </p:nvSpPr>
        <p:spPr>
          <a:xfrm>
            <a:off x="976684" y="0"/>
            <a:ext cx="7358065" cy="1541488"/>
          </a:xfrm>
          <a:prstGeom prst="rect">
            <a:avLst/>
          </a:prstGeom>
          <a:effectLst>
            <a:outerShdw blurRad="63500" dist="35921" dir="2700000" rotWithShape="0">
              <a:srgbClr val="E7E6E6">
                <a:alpha val="74997"/>
              </a:srgbClr>
            </a:outerShdw>
          </a:effectLst>
        </p:spPr>
        <p:txBody>
          <a:bodyPr lIns="50784" tIns="50784" rIns="50784" bIns="50784">
            <a:normAutofit/>
          </a:bodyPr>
          <a:lstStyle>
            <a:lvl1pPr algn="l">
              <a:defRPr sz="6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00">
                <a:solidFill>
                  <a:srgbClr val="ED7D31"/>
                </a:solidFill>
              </a:rPr>
              <a:t>CS1010S Road Map</a:t>
            </a:r>
          </a:p>
        </p:txBody>
      </p:sp>
      <p:sp>
        <p:nvSpPr>
          <p:cNvPr id="349" name="Shape 349"/>
          <p:cNvSpPr/>
          <p:nvPr/>
        </p:nvSpPr>
        <p:spPr>
          <a:xfrm>
            <a:off x="457647" y="2726904"/>
            <a:ext cx="8053463" cy="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63228" y="4097611"/>
            <a:ext cx="8053463" cy="1"/>
          </a:xfrm>
          <a:prstGeom prst="line">
            <a:avLst/>
          </a:prstGeom>
          <a:ln>
            <a:solidFill/>
            <a:prstDash val="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7391548" y="4095379"/>
            <a:ext cx="160622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1300162">
              <a:spcBef>
                <a:spcPts val="1100"/>
              </a:spcBef>
              <a:defRPr sz="1900" b="1">
                <a:solidFill>
                  <a:srgbClr val="4472C4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900" b="1">
                <a:solidFill>
                  <a:srgbClr val="4472C4"/>
                </a:solidFill>
              </a:rPr>
              <a:t>BASIC</a:t>
            </a:r>
          </a:p>
        </p:txBody>
      </p:sp>
      <p:sp>
        <p:nvSpPr>
          <p:cNvPr id="352" name="Shape 352"/>
          <p:cNvSpPr/>
          <p:nvPr/>
        </p:nvSpPr>
        <p:spPr>
          <a:xfrm>
            <a:off x="6919392" y="2879824"/>
            <a:ext cx="2225726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1300162">
              <a:spcBef>
                <a:spcPts val="1100"/>
              </a:spcBef>
              <a:defRPr sz="1900">
                <a:solidFill>
                  <a:srgbClr val="4472C4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4472C4"/>
                </a:solidFill>
              </a:rPr>
              <a:t>INTERMEDIATE</a:t>
            </a:r>
          </a:p>
        </p:txBody>
      </p:sp>
      <p:sp>
        <p:nvSpPr>
          <p:cNvPr id="353" name="Shape 353"/>
          <p:cNvSpPr/>
          <p:nvPr/>
        </p:nvSpPr>
        <p:spPr>
          <a:xfrm>
            <a:off x="6918276" y="1612925"/>
            <a:ext cx="2225726" cy="362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1300162">
              <a:spcBef>
                <a:spcPts val="1100"/>
              </a:spcBef>
              <a:defRPr sz="1900">
                <a:solidFill>
                  <a:srgbClr val="4472C4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4472C4"/>
                </a:solidFill>
              </a:rPr>
              <a:t>ADVANCED</a:t>
            </a:r>
          </a:p>
        </p:txBody>
      </p:sp>
      <p:sp>
        <p:nvSpPr>
          <p:cNvPr id="354" name="Shape 354"/>
          <p:cNvSpPr/>
          <p:nvPr/>
        </p:nvSpPr>
        <p:spPr>
          <a:xfrm>
            <a:off x="476622" y="4414615"/>
            <a:ext cx="160622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Procedural Abstraction</a:t>
            </a:r>
          </a:p>
        </p:txBody>
      </p:sp>
      <p:sp>
        <p:nvSpPr>
          <p:cNvPr id="355" name="Shape 355"/>
          <p:cNvSpPr/>
          <p:nvPr/>
        </p:nvSpPr>
        <p:spPr>
          <a:xfrm>
            <a:off x="465460" y="3240360"/>
            <a:ext cx="19890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Higher-Order Procedures</a:t>
            </a:r>
          </a:p>
        </p:txBody>
      </p:sp>
      <p:sp>
        <p:nvSpPr>
          <p:cNvPr id="356" name="Shape 356"/>
          <p:cNvSpPr/>
          <p:nvPr/>
        </p:nvSpPr>
        <p:spPr>
          <a:xfrm>
            <a:off x="3120925" y="5084341"/>
            <a:ext cx="160622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Recursion</a:t>
            </a:r>
          </a:p>
        </p:txBody>
      </p:sp>
      <p:sp>
        <p:nvSpPr>
          <p:cNvPr id="357" name="Shape 357"/>
          <p:cNvSpPr/>
          <p:nvPr/>
        </p:nvSpPr>
        <p:spPr>
          <a:xfrm>
            <a:off x="2194471" y="4482703"/>
            <a:ext cx="160622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Iteration</a:t>
            </a:r>
          </a:p>
        </p:txBody>
      </p:sp>
      <p:sp>
        <p:nvSpPr>
          <p:cNvPr id="358" name="Shape 358"/>
          <p:cNvSpPr/>
          <p:nvPr/>
        </p:nvSpPr>
        <p:spPr>
          <a:xfrm>
            <a:off x="1495723" y="5189265"/>
            <a:ext cx="160622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Wishful Thinking</a:t>
            </a:r>
          </a:p>
        </p:txBody>
      </p:sp>
      <p:sp>
        <p:nvSpPr>
          <p:cNvPr id="359" name="Shape 359"/>
          <p:cNvSpPr/>
          <p:nvPr/>
        </p:nvSpPr>
        <p:spPr>
          <a:xfrm>
            <a:off x="4951512" y="5252889"/>
            <a:ext cx="160622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Order of Growth</a:t>
            </a:r>
          </a:p>
        </p:txBody>
      </p:sp>
      <p:sp>
        <p:nvSpPr>
          <p:cNvPr id="360" name="Shape 360"/>
          <p:cNvSpPr/>
          <p:nvPr/>
        </p:nvSpPr>
        <p:spPr>
          <a:xfrm>
            <a:off x="4266157" y="4289600"/>
            <a:ext cx="162073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Data  Abstraction</a:t>
            </a:r>
          </a:p>
        </p:txBody>
      </p:sp>
      <p:sp>
        <p:nvSpPr>
          <p:cNvPr id="361" name="Shape 361"/>
          <p:cNvSpPr/>
          <p:nvPr/>
        </p:nvSpPr>
        <p:spPr>
          <a:xfrm>
            <a:off x="2619748" y="3286125"/>
            <a:ext cx="1620739" cy="650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List Processing</a:t>
            </a:r>
          </a:p>
        </p:txBody>
      </p:sp>
      <p:sp>
        <p:nvSpPr>
          <p:cNvPr id="362" name="Shape 362"/>
          <p:cNvSpPr/>
          <p:nvPr/>
        </p:nvSpPr>
        <p:spPr>
          <a:xfrm>
            <a:off x="5249540" y="3234780"/>
            <a:ext cx="232172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 defTabSz="1300162">
              <a:spcBef>
                <a:spcPts val="1100"/>
              </a:spcBef>
            </a:pPr>
            <a:r>
              <a:rPr sz="1900" b="1"/>
              <a:t>Multiple</a:t>
            </a:r>
            <a:br>
              <a:rPr sz="1900" b="1"/>
            </a:br>
            <a:r>
              <a:rPr sz="1900" b="1"/>
              <a:t>Representations</a:t>
            </a:r>
          </a:p>
        </p:txBody>
      </p:sp>
      <p:sp>
        <p:nvSpPr>
          <p:cNvPr id="363" name="Shape 363"/>
          <p:cNvSpPr/>
          <p:nvPr/>
        </p:nvSpPr>
        <p:spPr>
          <a:xfrm>
            <a:off x="4743896" y="1895326"/>
            <a:ext cx="228376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Object-Oriented Programming</a:t>
            </a:r>
          </a:p>
        </p:txBody>
      </p:sp>
      <p:sp>
        <p:nvSpPr>
          <p:cNvPr id="364" name="Shape 364"/>
          <p:cNvSpPr/>
          <p:nvPr/>
        </p:nvSpPr>
        <p:spPr>
          <a:xfrm>
            <a:off x="623961" y="1372940"/>
            <a:ext cx="18250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Memoization</a:t>
            </a:r>
          </a:p>
        </p:txBody>
      </p:sp>
      <p:sp>
        <p:nvSpPr>
          <p:cNvPr id="365" name="Shape 365"/>
          <p:cNvSpPr/>
          <p:nvPr/>
        </p:nvSpPr>
        <p:spPr>
          <a:xfrm>
            <a:off x="0" y="1909838"/>
            <a:ext cx="228488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Dynamic Programming</a:t>
            </a:r>
          </a:p>
        </p:txBody>
      </p:sp>
      <p:sp>
        <p:nvSpPr>
          <p:cNvPr id="366" name="Shape 366"/>
          <p:cNvSpPr/>
          <p:nvPr/>
        </p:nvSpPr>
        <p:spPr>
          <a:xfrm>
            <a:off x="5939359" y="4441404"/>
            <a:ext cx="162073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Mutation &amp; State</a:t>
            </a:r>
          </a:p>
        </p:txBody>
      </p:sp>
      <p:sp>
        <p:nvSpPr>
          <p:cNvPr id="367" name="Shape 367"/>
          <p:cNvSpPr/>
          <p:nvPr/>
        </p:nvSpPr>
        <p:spPr>
          <a:xfrm flipV="1">
            <a:off x="1268016" y="3900040"/>
            <a:ext cx="118318" cy="544712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 flipV="1">
            <a:off x="2890986" y="3959201"/>
            <a:ext cx="382862" cy="501178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9" name="Shape 369"/>
          <p:cNvSpPr/>
          <p:nvPr/>
        </p:nvSpPr>
        <p:spPr>
          <a:xfrm flipH="1" flipV="1">
            <a:off x="3568527" y="3944689"/>
            <a:ext cx="309191" cy="1165325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 flipH="1" flipV="1">
            <a:off x="3952502" y="3959201"/>
            <a:ext cx="589360" cy="485551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 flipV="1">
            <a:off x="5456039" y="3944689"/>
            <a:ext cx="694284" cy="530202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 flipH="1" flipV="1">
            <a:off x="6576715" y="3929062"/>
            <a:ext cx="119435" cy="473274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 flipH="1" flipV="1">
            <a:off x="6061026" y="2572866"/>
            <a:ext cx="266776" cy="678657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1027874" y="6002604"/>
            <a:ext cx="691300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 algn="ctr" defTabSz="1300162"/>
            <a:r>
              <a:rPr sz="2300" b="1">
                <a:solidFill>
                  <a:srgbClr val="ED7D31"/>
                </a:solidFill>
              </a:rPr>
              <a:t>Fundamental  </a:t>
            </a:r>
            <a:r>
              <a:rPr sz="2300" b="1" u="sng"/>
              <a:t>concepts</a:t>
            </a:r>
            <a:r>
              <a:rPr sz="2300" b="1"/>
              <a:t> </a:t>
            </a:r>
            <a:r>
              <a:rPr sz="2300" b="1">
                <a:solidFill>
                  <a:srgbClr val="ED7D31"/>
                </a:solidFill>
              </a:rPr>
              <a:t>of computer programming</a:t>
            </a:r>
          </a:p>
        </p:txBody>
      </p:sp>
      <p:sp>
        <p:nvSpPr>
          <p:cNvPr id="375" name="Shape 375"/>
          <p:cNvSpPr/>
          <p:nvPr/>
        </p:nvSpPr>
        <p:spPr>
          <a:xfrm>
            <a:off x="2484685" y="1413123"/>
            <a:ext cx="228376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1300162">
              <a:spcBef>
                <a:spcPts val="1100"/>
              </a:spcBef>
              <a:defRPr sz="1900" b="1"/>
            </a:lvl1pPr>
          </a:lstStyle>
          <a:p>
            <a:pPr lvl="0">
              <a:defRPr sz="1800" b="0"/>
            </a:pPr>
            <a:r>
              <a:rPr sz="1900" b="1"/>
              <a:t>Searching &amp; Sorting</a:t>
            </a:r>
          </a:p>
        </p:txBody>
      </p:sp>
      <p:sp>
        <p:nvSpPr>
          <p:cNvPr id="376" name="Shape 376"/>
          <p:cNvSpPr/>
          <p:nvPr/>
        </p:nvSpPr>
        <p:spPr>
          <a:xfrm flipV="1">
            <a:off x="3492624" y="2133080"/>
            <a:ext cx="142876" cy="1080493"/>
          </a:xfrm>
          <a:prstGeom prst="line">
            <a:avLst/>
          </a:prstGeom>
          <a:ln>
            <a:solidFill/>
            <a:round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xfrm>
            <a:off x="569495" y="425156"/>
            <a:ext cx="8029072" cy="80269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596645">
              <a:defRPr sz="469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98">
                <a:solidFill>
                  <a:srgbClr val="ED7D31"/>
                </a:solidFill>
              </a:rPr>
              <a:t>Bust some Myths</a:t>
            </a:r>
          </a:p>
        </p:txBody>
      </p:sp>
      <p:grpSp>
        <p:nvGrpSpPr>
          <p:cNvPr id="381" name="Group 381"/>
          <p:cNvGrpSpPr/>
          <p:nvPr/>
        </p:nvGrpSpPr>
        <p:grpSpPr>
          <a:xfrm>
            <a:off x="1252537" y="1203848"/>
            <a:ext cx="6638926" cy="5654152"/>
            <a:chOff x="0" y="0"/>
            <a:chExt cx="6638925" cy="5654151"/>
          </a:xfrm>
        </p:grpSpPr>
        <p:pic>
          <p:nvPicPr>
            <p:cNvPr id="379" name="image28.png" descr="http://www.chicagonow.com/geek-girl-chicago/files/2012/02/Mythbusters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638925" cy="5654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0" name="Shape 380"/>
            <p:cNvSpPr/>
            <p:nvPr/>
          </p:nvSpPr>
          <p:spPr>
            <a:xfrm rot="21229105">
              <a:off x="474663" y="4737030"/>
              <a:ext cx="5829301" cy="482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Myth 1</a:t>
            </a:r>
            <a:br>
              <a:rPr sz="8800">
                <a:solidFill>
                  <a:srgbClr val="ED7D31"/>
                </a:solidFill>
              </a:rPr>
            </a:br>
            <a:r>
              <a:rPr sz="6600" i="1"/>
              <a:t>“I have no programming experience. How can survive?”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9.jpg" descr="936484_10200625221126750_138585891_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844" y="897433"/>
            <a:ext cx="4403454" cy="4766223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5445993" y="1717849"/>
            <a:ext cx="316578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4000">
                <a:solidFill>
                  <a:srgbClr val="ED7D3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ED7D31"/>
                </a:solidFill>
              </a:rPr>
              <a:t>Michael Yong </a:t>
            </a:r>
          </a:p>
        </p:txBody>
      </p:sp>
      <p:sp>
        <p:nvSpPr>
          <p:cNvPr id="387" name="Shape 387"/>
          <p:cNvSpPr/>
          <p:nvPr/>
        </p:nvSpPr>
        <p:spPr>
          <a:xfrm>
            <a:off x="6191622" y="2303858"/>
            <a:ext cx="149940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3600"/>
            </a:lvl1pPr>
          </a:lstStyle>
          <a:p>
            <a:pPr lvl="0">
              <a:defRPr sz="1800"/>
            </a:pPr>
            <a:r>
              <a:rPr sz="3600"/>
              <a:t>Year 2 </a:t>
            </a:r>
          </a:p>
        </p:txBody>
      </p:sp>
      <p:sp>
        <p:nvSpPr>
          <p:cNvPr id="388" name="Shape 388"/>
          <p:cNvSpPr/>
          <p:nvPr/>
        </p:nvSpPr>
        <p:spPr>
          <a:xfrm>
            <a:off x="5736208" y="2821782"/>
            <a:ext cx="237855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2800"/>
            </a:lvl1pPr>
          </a:lstStyle>
          <a:p>
            <a:pPr lvl="0">
              <a:defRPr sz="1800"/>
            </a:pPr>
            <a:r>
              <a:rPr sz="2800"/>
              <a:t>Google Intern </a:t>
            </a:r>
          </a:p>
        </p:txBody>
      </p:sp>
      <p:sp>
        <p:nvSpPr>
          <p:cNvPr id="389" name="Shape 389"/>
          <p:cNvSpPr/>
          <p:nvPr/>
        </p:nvSpPr>
        <p:spPr>
          <a:xfrm>
            <a:off x="5280795" y="3530574"/>
            <a:ext cx="3535869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4000"/>
            </a:lvl1pPr>
          </a:lstStyle>
          <a:p>
            <a:pPr lvl="0">
              <a:defRPr sz="1800"/>
            </a:pPr>
            <a:r>
              <a:rPr sz="4000"/>
              <a:t>USD7k a month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animBg="1" advAuto="0"/>
      <p:bldP spid="387" grpId="2" animBg="1" advAuto="0"/>
      <p:bldP spid="388" grpId="3" animBg="1" advAuto="0"/>
      <p:bldP spid="389" grpId="4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Myth 2</a:t>
            </a:r>
            <a:br>
              <a:rPr sz="8800">
                <a:solidFill>
                  <a:srgbClr val="ED7D31"/>
                </a:solidFill>
              </a:rPr>
            </a:br>
            <a:r>
              <a:rPr sz="6600" i="1"/>
              <a:t>“I’m a girl, how can you expect me to program?”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500">
                <a:solidFill>
                  <a:srgbClr val="ED7D31"/>
                </a:solidFill>
              </a:rPr>
              <a:t>HOW</a:t>
            </a:r>
            <a:br>
              <a:rPr sz="11500">
                <a:solidFill>
                  <a:srgbClr val="ED7D31"/>
                </a:solidFill>
              </a:rPr>
            </a:br>
            <a:r>
              <a:rPr sz="9600"/>
              <a:t>to learn Python</a:t>
            </a:r>
            <a:br>
              <a:rPr sz="9600"/>
            </a:br>
            <a:r>
              <a:rPr sz="4800">
                <a:solidFill>
                  <a:srgbClr val="4472C4"/>
                </a:solidFill>
              </a:rPr>
              <a:t>(In 15 mins)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/>
          </p:cNvSpPr>
          <p:nvPr>
            <p:ph type="title" idx="4294967295"/>
          </p:nvPr>
        </p:nvSpPr>
        <p:spPr>
          <a:xfrm>
            <a:off x="369465" y="4695566"/>
            <a:ext cx="8229825" cy="1057386"/>
          </a:xfrm>
          <a:prstGeom prst="rect">
            <a:avLst/>
          </a:prstGeom>
        </p:spPr>
        <p:txBody>
          <a:bodyPr lIns="50796" tIns="50796" rIns="50796" bIns="50796">
            <a:normAutofit/>
          </a:bodyPr>
          <a:lstStyle>
            <a:lvl1pPr defTabSz="555498">
              <a:defRPr sz="648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480"/>
              <a:t>Barbara Liskov</a:t>
            </a:r>
          </a:p>
        </p:txBody>
      </p:sp>
      <p:sp>
        <p:nvSpPr>
          <p:cNvPr id="394" name="Shape 394"/>
          <p:cNvSpPr>
            <a:spLocks noGrp="1"/>
          </p:cNvSpPr>
          <p:nvPr>
            <p:ph type="body" idx="4294967295"/>
          </p:nvPr>
        </p:nvSpPr>
        <p:spPr>
          <a:xfrm>
            <a:off x="1890860" y="4048495"/>
            <a:ext cx="4996162" cy="647072"/>
          </a:xfrm>
          <a:prstGeom prst="rect">
            <a:avLst/>
          </a:prstGeom>
        </p:spPr>
        <p:txBody>
          <a:bodyPr lIns="50792" tIns="50792" rIns="50792" bIns="50792"/>
          <a:lstStyle/>
          <a:p>
            <a:pPr marL="176757" lvl="0" indent="-155282" algn="ctr" defTabSz="507491">
              <a:lnSpc>
                <a:spcPct val="80000"/>
              </a:lnSpc>
              <a:spcBef>
                <a:spcPts val="500"/>
              </a:spcBef>
              <a:buSzTx/>
              <a:buNone/>
              <a:defRPr sz="1800"/>
            </a:pPr>
            <a:endParaRPr sz="1776">
              <a:solidFill>
                <a:srgbClr val="ED7D31"/>
              </a:solidFill>
            </a:endParaRPr>
          </a:p>
          <a:p>
            <a:pPr marL="176757" lvl="0" indent="-155282" algn="ctr" defTabSz="507491">
              <a:lnSpc>
                <a:spcPct val="80000"/>
              </a:lnSpc>
              <a:spcBef>
                <a:spcPts val="500"/>
              </a:spcBef>
              <a:buSzTx/>
              <a:buNone/>
              <a:defRPr sz="1800"/>
            </a:pPr>
            <a:r>
              <a:rPr sz="1776">
                <a:solidFill>
                  <a:srgbClr val="ED7D31"/>
                </a:solidFill>
              </a:rPr>
              <a:t>ACM Turing Award 2008</a:t>
            </a:r>
          </a:p>
        </p:txBody>
      </p:sp>
      <p:pic>
        <p:nvPicPr>
          <p:cNvPr id="395" name="image30.jpg" descr="LISKOV_crop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379" y="390673"/>
            <a:ext cx="3175621" cy="3896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1" animBg="1" advAuto="0"/>
      <p:bldP spid="394" grpId="2" build="p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>
                <a:solidFill>
                  <a:srgbClr val="ED7D31"/>
                </a:solidFill>
              </a:rPr>
              <a:t>Last Semester</a:t>
            </a:r>
            <a:br>
              <a:rPr sz="8000">
                <a:solidFill>
                  <a:srgbClr val="ED7D31"/>
                </a:solidFill>
              </a:rPr>
            </a:br>
            <a:r>
              <a:rPr sz="7200"/>
              <a:t>4 of the top 5 students are girls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800">
                <a:solidFill>
                  <a:srgbClr val="ED7D31"/>
                </a:solidFill>
              </a:rPr>
              <a:t>Myth 3</a:t>
            </a:r>
            <a:br>
              <a:rPr sz="8800">
                <a:solidFill>
                  <a:srgbClr val="ED7D31"/>
                </a:solidFill>
              </a:rPr>
            </a:br>
            <a:r>
              <a:rPr sz="6600" i="1"/>
              <a:t>“The bell-curve will save me.”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665226">
              <a:defRPr sz="5238"/>
            </a:pPr>
            <a:endParaRPr/>
          </a:p>
        </p:txBody>
      </p:sp>
      <p:graphicFrame>
        <p:nvGraphicFramePr>
          <p:cNvPr id="402" name="Chart 402"/>
          <p:cNvGraphicFramePr/>
          <p:nvPr/>
        </p:nvGraphicFramePr>
        <p:xfrm>
          <a:off x="925171" y="1171184"/>
          <a:ext cx="7590180" cy="485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3" name="Shape 403"/>
          <p:cNvSpPr/>
          <p:nvPr/>
        </p:nvSpPr>
        <p:spPr>
          <a:xfrm>
            <a:off x="4822852" y="5688700"/>
            <a:ext cx="712100" cy="364142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 flipV="1">
            <a:off x="3447207" y="1367553"/>
            <a:ext cx="1" cy="3730429"/>
          </a:xfrm>
          <a:prstGeom prst="line">
            <a:avLst/>
          </a:prstGeom>
          <a:ln w="38100">
            <a:solidFill>
              <a:srgbClr val="C00000"/>
            </a:solidFill>
            <a:prstDash val="dash"/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665226">
              <a:defRPr sz="5238"/>
            </a:pPr>
            <a:endParaRPr/>
          </a:p>
        </p:txBody>
      </p:sp>
      <p:graphicFrame>
        <p:nvGraphicFramePr>
          <p:cNvPr id="407" name="Chart 407"/>
          <p:cNvGraphicFramePr/>
          <p:nvPr/>
        </p:nvGraphicFramePr>
        <p:xfrm>
          <a:off x="925171" y="1171184"/>
          <a:ext cx="7590180" cy="485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08" name="Shape 408"/>
          <p:cNvSpPr/>
          <p:nvPr/>
        </p:nvSpPr>
        <p:spPr>
          <a:xfrm flipV="1">
            <a:off x="3447207" y="1367553"/>
            <a:ext cx="1" cy="3730429"/>
          </a:xfrm>
          <a:prstGeom prst="line">
            <a:avLst/>
          </a:prstGeom>
          <a:ln w="38100">
            <a:solidFill>
              <a:srgbClr val="C00000"/>
            </a:solidFill>
            <a:prstDash val="dash"/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Let’s hear it from your </a:t>
            </a:r>
            <a:r>
              <a:rPr sz="9600">
                <a:solidFill>
                  <a:srgbClr val="ED7D31"/>
                </a:solidFill>
              </a:rPr>
              <a:t>seniors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226" y="-81484"/>
            <a:ext cx="9350500" cy="701092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-36836" y="418579"/>
            <a:ext cx="6503045" cy="2438923"/>
          </a:xfrm>
          <a:prstGeom prst="rect">
            <a:avLst/>
          </a:prstGeom>
          <a:solidFill>
            <a:srgbClr val="000000">
              <a:alpha val="59214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-367234" y="573285"/>
            <a:ext cx="613581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indent="57150" algn="r">
              <a:defRPr sz="54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400" b="1">
                <a:solidFill>
                  <a:srgbClr val="FFFFFF"/>
                </a:solidFill>
              </a:rPr>
              <a:t>many paths to</a:t>
            </a:r>
          </a:p>
        </p:txBody>
      </p:sp>
      <p:sp>
        <p:nvSpPr>
          <p:cNvPr id="415" name="Shape 415"/>
          <p:cNvSpPr/>
          <p:nvPr/>
        </p:nvSpPr>
        <p:spPr>
          <a:xfrm>
            <a:off x="-36835" y="1285875"/>
            <a:ext cx="581322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57150" algn="r">
              <a:defRPr sz="8200" b="1">
                <a:solidFill>
                  <a:srgbClr val="ED7D31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200" b="1">
                <a:solidFill>
                  <a:srgbClr val="ED7D31"/>
                </a:solidFill>
              </a:rPr>
              <a:t>success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500">
                <a:solidFill>
                  <a:srgbClr val="ED7D31"/>
                </a:solidFill>
              </a:rPr>
              <a:t>HOW</a:t>
            </a:r>
            <a:br>
              <a:rPr sz="11500">
                <a:solidFill>
                  <a:srgbClr val="ED7D31"/>
                </a:solidFill>
              </a:rPr>
            </a:br>
            <a:r>
              <a:rPr sz="9600"/>
              <a:t>to learn Python</a:t>
            </a:r>
            <a:br>
              <a:rPr sz="9600"/>
            </a:br>
            <a:r>
              <a:rPr sz="4800">
                <a:solidFill>
                  <a:srgbClr val="4472C4"/>
                </a:solidFill>
              </a:rPr>
              <a:t>(In 15 mins)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100" y="1537023"/>
            <a:ext cx="4081986" cy="4079752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>
            <a:spLocks noGrp="1"/>
          </p:cNvSpPr>
          <p:nvPr>
            <p:ph type="title" idx="4294967295"/>
          </p:nvPr>
        </p:nvSpPr>
        <p:spPr>
          <a:xfrm>
            <a:off x="401836" y="213196"/>
            <a:ext cx="8180710" cy="1714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9800"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9800" b="1">
                <a:solidFill>
                  <a:srgbClr val="ED7D31"/>
                </a:solidFill>
              </a:rPr>
              <a:t>IDLE</a:t>
            </a:r>
          </a:p>
        </p:txBody>
      </p:sp>
      <p:sp>
        <p:nvSpPr>
          <p:cNvPr id="421" name="Shape 421"/>
          <p:cNvSpPr/>
          <p:nvPr/>
        </p:nvSpPr>
        <p:spPr>
          <a:xfrm>
            <a:off x="472157" y="5687714"/>
            <a:ext cx="80487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2100" b="1"/>
              <a:t>Free download: </a:t>
            </a:r>
            <a:r>
              <a:rPr sz="2100">
                <a:solidFill>
                  <a:srgbClr val="FFFFFF"/>
                </a:solidFill>
                <a:hlinkClick r:id="rId3"/>
              </a:rPr>
              <a:t>http://www.python.org/download/releases/3.4.2/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Python 2</a:t>
            </a:r>
            <a:br>
              <a:rPr sz="9600"/>
            </a:br>
            <a:r>
              <a:rPr sz="9600">
                <a:solidFill>
                  <a:srgbClr val="ED7D31"/>
                </a:solidFill>
              </a:rPr>
              <a:t>vs</a:t>
            </a:r>
            <a:br>
              <a:rPr sz="9600">
                <a:solidFill>
                  <a:srgbClr val="ED7D31"/>
                </a:solidFill>
              </a:rPr>
            </a:br>
            <a:r>
              <a:rPr sz="9600"/>
              <a:t>Python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665226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But first… </a:t>
            </a:r>
            <a:r>
              <a:rPr sz="5238"/>
              <a:t>The Cast</a:t>
            </a:r>
          </a:p>
        </p:txBody>
      </p:sp>
      <p:grpSp>
        <p:nvGrpSpPr>
          <p:cNvPr id="86" name="Group 86" descr="this-is-it-michael-jackson-press-conference-450-943437956"/>
          <p:cNvGrpSpPr/>
          <p:nvPr/>
        </p:nvGrpSpPr>
        <p:grpSpPr>
          <a:xfrm>
            <a:off x="1534601" y="1381698"/>
            <a:ext cx="6615487" cy="5145379"/>
            <a:chOff x="0" y="0"/>
            <a:chExt cx="6615485" cy="5145378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6615486" cy="514537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85" name="image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615486" cy="5145379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 lIns="50789" tIns="50789" rIns="50789" bIns="50789"/>
          <a:lstStyle/>
          <a:p>
            <a:pPr lvl="0">
              <a:defRPr sz="1800"/>
            </a:pPr>
            <a:r>
              <a:rPr sz="12800">
                <a:solidFill>
                  <a:srgbClr val="ED7D31"/>
                </a:solidFill>
              </a:rPr>
              <a:t>Python 3.4.2 </a:t>
            </a:r>
            <a:br>
              <a:rPr sz="12800">
                <a:solidFill>
                  <a:srgbClr val="ED7D31"/>
                </a:solidFill>
              </a:rPr>
            </a:br>
            <a:r>
              <a:rPr sz="9600"/>
              <a:t>for CS1010S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Mission 0</a:t>
            </a:r>
          </a:p>
          <a:p>
            <a:r>
              <a:rPr lang="en-US" sz="7200" dirty="0" smtClean="0">
                <a:solidFill>
                  <a:schemeClr val="tx1"/>
                </a:solidFill>
              </a:rPr>
              <a:t>Setting up Python</a:t>
            </a:r>
            <a:endParaRPr lang="en-SG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66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Clinic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6600" dirty="0" smtClean="0"/>
          </a:p>
          <a:p>
            <a:r>
              <a:rPr lang="en-US" sz="4400" dirty="0" smtClean="0"/>
              <a:t>Announcement on </a:t>
            </a:r>
            <a:r>
              <a:rPr lang="en-US" sz="4400" dirty="0" err="1" smtClean="0"/>
              <a:t>Coursemology</a:t>
            </a:r>
            <a:endParaRPr lang="en-US" sz="44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2557032" y="1700808"/>
            <a:ext cx="3806346" cy="3806346"/>
            <a:chOff x="2267744" y="1124744"/>
            <a:chExt cx="4680520" cy="4680520"/>
          </a:xfrm>
        </p:grpSpPr>
        <p:sp>
          <p:nvSpPr>
            <p:cNvPr id="4" name="Oval 3"/>
            <p:cNvSpPr/>
            <p:nvPr/>
          </p:nvSpPr>
          <p:spPr>
            <a:xfrm>
              <a:off x="2267744" y="1124744"/>
              <a:ext cx="4680520" cy="4680520"/>
            </a:xfrm>
            <a:prstGeom prst="ellipse">
              <a:avLst/>
            </a:prstGeom>
            <a:solidFill>
              <a:srgbClr val="C00000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G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Cross 4"/>
            <p:cNvSpPr/>
            <p:nvPr/>
          </p:nvSpPr>
          <p:spPr>
            <a:xfrm>
              <a:off x="3023828" y="1880828"/>
              <a:ext cx="3168352" cy="3168352"/>
            </a:xfrm>
            <a:prstGeom prst="plus">
              <a:avLst>
                <a:gd name="adj" fmla="val 34880"/>
              </a:avLst>
            </a:prstGeom>
            <a:solidFill>
              <a:srgbClr val="FFFFFF"/>
            </a:solidFill>
            <a:ln w="12700" cap="flat">
              <a:solidFill>
                <a:schemeClr val="tx1"/>
              </a:solidFill>
              <a:prstDash val="solid"/>
              <a:miter lim="8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SG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322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Why Python</a:t>
            </a:r>
          </a:p>
        </p:txBody>
      </p:sp>
      <p:sp>
        <p:nvSpPr>
          <p:cNvPr id="428" name="Shape 428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Clear and readable syntax</a:t>
            </a:r>
          </a:p>
          <a:p>
            <a:pPr lvl="0">
              <a:defRPr sz="1800"/>
            </a:pPr>
            <a:r>
              <a:rPr sz="4400"/>
              <a:t>Intuitive</a:t>
            </a:r>
          </a:p>
          <a:p>
            <a:pPr lvl="0">
              <a:defRPr sz="1800"/>
            </a:pPr>
            <a:r>
              <a:rPr sz="4400"/>
              <a:t>Natural expression</a:t>
            </a:r>
          </a:p>
          <a:p>
            <a:pPr lvl="0">
              <a:defRPr sz="1800"/>
            </a:pPr>
            <a:r>
              <a:rPr sz="4400"/>
              <a:t>Powerful</a:t>
            </a:r>
          </a:p>
          <a:p>
            <a:pPr lvl="0">
              <a:defRPr sz="1800"/>
            </a:pPr>
            <a:r>
              <a:rPr sz="4400"/>
              <a:t>Popular &amp; Relevant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Simplicity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Futile to Teach a Language</a:t>
            </a:r>
            <a:br>
              <a:rPr sz="9600"/>
            </a:br>
            <a:r>
              <a:rPr sz="5400">
                <a:solidFill>
                  <a:srgbClr val="ED7D31"/>
                </a:solidFill>
              </a:rPr>
              <a:t>Here today, gone tomorrow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Computational Thinking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Elements of Programming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1. </a:t>
            </a:r>
            <a:r>
              <a:rPr sz="9600">
                <a:solidFill>
                  <a:srgbClr val="ED7D31"/>
                </a:solidFill>
              </a:rPr>
              <a:t>Primitives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/>
          </p:cNvSpPr>
          <p:nvPr>
            <p:ph type="body" idx="1"/>
          </p:nvPr>
        </p:nvSpPr>
        <p:spPr>
          <a:xfrm>
            <a:off x="628650" y="393700"/>
            <a:ext cx="7886700" cy="5510213"/>
          </a:xfrm>
          <a:prstGeom prst="rect">
            <a:avLst/>
          </a:prstGeom>
        </p:spPr>
        <p:txBody>
          <a:bodyPr lIns="50789" tIns="50789" rIns="50789" bIns="50789"/>
          <a:lstStyle/>
          <a:p>
            <a:pPr marL="29020" lvl="0" indent="-29020">
              <a:spcBef>
                <a:spcPts val="0"/>
              </a:spcBef>
              <a:defRPr sz="1800"/>
            </a:pPr>
            <a:endParaRPr sz="4200">
              <a:solidFill>
                <a:srgbClr val="9FF828"/>
              </a:solidFill>
            </a:endParaRPr>
          </a:p>
          <a:p>
            <a:pPr marL="614843" lvl="1" indent="-300083">
              <a:spcBef>
                <a:spcPts val="300"/>
              </a:spcBef>
              <a:buClr>
                <a:srgbClr val="ED7D31"/>
              </a:buClr>
              <a:defRPr sz="1800"/>
            </a:pPr>
            <a:r>
              <a:rPr sz="3800">
                <a:solidFill>
                  <a:srgbClr val="ED7D31"/>
                </a:solidFill>
              </a:rPr>
              <a:t>Numbers:	</a:t>
            </a:r>
            <a:br>
              <a:rPr sz="3800">
                <a:solidFill>
                  <a:srgbClr val="ED7D31"/>
                </a:solidFill>
              </a:rPr>
            </a:br>
            <a:r>
              <a:rPr sz="3800" b="1">
                <a:latin typeface="Courier New"/>
                <a:ea typeface="Courier New"/>
                <a:cs typeface="Courier New"/>
                <a:sym typeface="Courier New"/>
              </a:rPr>
              <a:t>4 , 	7/2 , 	428.3</a:t>
            </a:r>
            <a:endParaRPr sz="4000"/>
          </a:p>
          <a:p>
            <a:pPr marL="630636" lvl="1" indent="-315876">
              <a:spcBef>
                <a:spcPts val="300"/>
              </a:spcBef>
              <a:buClr>
                <a:srgbClr val="ED7D31"/>
              </a:buClr>
              <a:defRPr sz="1800"/>
            </a:pPr>
            <a:endParaRPr sz="3800">
              <a:solidFill>
                <a:srgbClr val="ED7D31"/>
              </a:solidFill>
            </a:endParaRPr>
          </a:p>
          <a:p>
            <a:pPr marL="614843" lvl="1" indent="-300083">
              <a:spcBef>
                <a:spcPts val="300"/>
              </a:spcBef>
              <a:buClr>
                <a:srgbClr val="ED7D31"/>
              </a:buClr>
              <a:defRPr sz="1800"/>
            </a:pPr>
            <a:r>
              <a:rPr sz="3800">
                <a:solidFill>
                  <a:srgbClr val="ED7D31"/>
                </a:solidFill>
              </a:rPr>
              <a:t>Operators:	</a:t>
            </a:r>
            <a:br>
              <a:rPr sz="3800">
                <a:solidFill>
                  <a:srgbClr val="ED7D31"/>
                </a:solidFill>
              </a:rPr>
            </a:br>
            <a:r>
              <a:rPr sz="3800" b="1">
                <a:latin typeface="Courier New"/>
                <a:ea typeface="Courier New"/>
                <a:cs typeface="Courier New"/>
                <a:sym typeface="Courier New"/>
              </a:rPr>
              <a:t>+ ,  - ,  * ,   /</a:t>
            </a:r>
          </a:p>
          <a:p>
            <a:pPr marL="630636" lvl="1" indent="-315876">
              <a:spcBef>
                <a:spcPts val="300"/>
              </a:spcBef>
              <a:defRPr sz="1800"/>
            </a:pPr>
            <a:endParaRPr sz="3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614843" lvl="1" indent="-300083">
              <a:spcBef>
                <a:spcPts val="300"/>
              </a:spcBef>
              <a:buClr>
                <a:srgbClr val="ED7D31"/>
              </a:buClr>
              <a:defRPr sz="1800"/>
            </a:pPr>
            <a:r>
              <a:rPr sz="3800">
                <a:solidFill>
                  <a:srgbClr val="ED7D31"/>
                </a:solidFill>
              </a:rPr>
              <a:t>Symbols: </a:t>
            </a:r>
            <a:r>
              <a:rPr sz="3800"/>
              <a:t>	</a:t>
            </a:r>
            <a:br>
              <a:rPr sz="3800"/>
            </a:br>
            <a:r>
              <a:rPr sz="3800" b="1">
                <a:latin typeface="Courier New"/>
                <a:ea typeface="Courier New"/>
                <a:cs typeface="Courier New"/>
                <a:sym typeface="Courier New"/>
              </a:rPr>
              <a:t>a , 	pi , 	foo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1" uiExpan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2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326" y="671320"/>
            <a:ext cx="8425913" cy="5543364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2. </a:t>
            </a:r>
            <a:r>
              <a:rPr sz="9600">
                <a:solidFill>
                  <a:srgbClr val="ED7D31"/>
                </a:solidFill>
              </a:rPr>
              <a:t>Means of Combination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628650" y="393700"/>
            <a:ext cx="7886700" cy="5510213"/>
          </a:xfrm>
          <a:prstGeom prst="rect">
            <a:avLst/>
          </a:prstGeom>
        </p:spPr>
        <p:txBody>
          <a:bodyPr lIns="50789" tIns="50789" rIns="50789" bIns="50789"/>
          <a:lstStyle/>
          <a:p>
            <a:pPr marL="199794" lvl="1" indent="114964">
              <a:spcBef>
                <a:spcPts val="300"/>
              </a:spcBef>
              <a:buSzTx/>
              <a:buFontTx/>
              <a:buNone/>
              <a:defRPr sz="1800"/>
            </a:pPr>
            <a:r>
              <a:rPr sz="4900" b="1" dirty="0">
                <a:latin typeface="Courier New"/>
                <a:ea typeface="Courier New"/>
                <a:cs typeface="Courier New"/>
                <a:sym typeface="Courier New"/>
              </a:rPr>
              <a:t> 5 + 3</a:t>
            </a:r>
            <a:endParaRPr sz="4000" dirty="0"/>
          </a:p>
          <a:p>
            <a:pPr marL="199794" lvl="1" indent="114964">
              <a:spcBef>
                <a:spcPts val="300"/>
              </a:spcBef>
              <a:buSzTx/>
              <a:buFontTx/>
              <a:buNone/>
              <a:defRPr sz="1800"/>
            </a:pPr>
            <a:endParaRPr sz="49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99794" lvl="1" indent="114964">
              <a:spcBef>
                <a:spcPts val="300"/>
              </a:spcBef>
              <a:buSzTx/>
              <a:buFontTx/>
              <a:buNone/>
              <a:defRPr sz="1800"/>
            </a:pPr>
            <a:r>
              <a:rPr sz="4900" b="1" dirty="0">
                <a:latin typeface="Courier New"/>
                <a:ea typeface="Courier New"/>
                <a:cs typeface="Courier New"/>
                <a:sym typeface="Courier New"/>
              </a:rPr>
              <a:t>((5 + 3)-(2 * 3))</a:t>
            </a:r>
          </a:p>
        </p:txBody>
      </p:sp>
      <p:sp>
        <p:nvSpPr>
          <p:cNvPr id="445" name="Shape 445"/>
          <p:cNvSpPr/>
          <p:nvPr/>
        </p:nvSpPr>
        <p:spPr>
          <a:xfrm>
            <a:off x="4084218" y="1789818"/>
            <a:ext cx="605623" cy="109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71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ED7D31"/>
                </a:solidFill>
              </a:rPr>
              <a:t>8</a:t>
            </a:r>
          </a:p>
        </p:txBody>
      </p:sp>
      <p:sp>
        <p:nvSpPr>
          <p:cNvPr id="446" name="Shape 446"/>
          <p:cNvSpPr/>
          <p:nvPr/>
        </p:nvSpPr>
        <p:spPr>
          <a:xfrm>
            <a:off x="7956635" y="3279700"/>
            <a:ext cx="605623" cy="109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71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ED7D31"/>
                </a:solidFill>
              </a:rP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2" build="p" bldLvl="5" animBg="1" advAuto="0"/>
      <p:bldP spid="445" grpId="1" animBg="1" advAuto="0"/>
      <p:bldP spid="446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628650" y="393031"/>
            <a:ext cx="7886700" cy="5510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3. </a:t>
            </a:r>
            <a:r>
              <a:rPr sz="9600">
                <a:solidFill>
                  <a:srgbClr val="ED7D31"/>
                </a:solidFill>
              </a:rPr>
              <a:t>Means of Abstraction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body" idx="4294967295"/>
          </p:nvPr>
        </p:nvSpPr>
        <p:spPr>
          <a:xfrm>
            <a:off x="1078260" y="1268015"/>
            <a:ext cx="7619256" cy="5229450"/>
          </a:xfrm>
          <a:prstGeom prst="rect">
            <a:avLst/>
          </a:prstGeom>
        </p:spPr>
        <p:txBody>
          <a:bodyPr lIns="50792" tIns="50792" rIns="50792" bIns="50792"/>
          <a:lstStyle/>
          <a:p>
            <a:pPr marL="199794" lvl="1" indent="114964">
              <a:spcBef>
                <a:spcPts val="300"/>
              </a:spcBef>
              <a:buSzTx/>
              <a:buNone/>
              <a:defRPr sz="1800"/>
            </a:pPr>
            <a:r>
              <a:rPr sz="4400" b="1">
                <a:latin typeface="Courier New"/>
                <a:ea typeface="Courier New"/>
                <a:cs typeface="Courier New"/>
                <a:sym typeface="Courier New"/>
              </a:rPr>
              <a:t>7 + 6</a:t>
            </a:r>
            <a:endParaRPr sz="4000"/>
          </a:p>
          <a:p>
            <a:pPr marL="199794" lvl="1" indent="114964">
              <a:spcBef>
                <a:spcPts val="300"/>
              </a:spcBef>
              <a:buSzTx/>
              <a:buNone/>
              <a:defRPr sz="1800"/>
            </a:pPr>
            <a:endParaRPr sz="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199794" lvl="1" indent="114964">
              <a:spcBef>
                <a:spcPts val="300"/>
              </a:spcBef>
              <a:buSzTx/>
              <a:buNone/>
              <a:defRPr sz="1800"/>
            </a:pPr>
            <a:r>
              <a:rPr sz="4400" b="1">
                <a:latin typeface="Courier New"/>
                <a:ea typeface="Courier New"/>
                <a:cs typeface="Courier New"/>
                <a:sym typeface="Courier New"/>
              </a:rPr>
              <a:t>a = 3</a:t>
            </a:r>
            <a:endParaRPr sz="4000"/>
          </a:p>
          <a:p>
            <a:pPr marL="199794" lvl="1" indent="114964">
              <a:spcBef>
                <a:spcPts val="300"/>
              </a:spcBef>
              <a:buSzTx/>
              <a:buNone/>
              <a:defRPr sz="1800"/>
            </a:pPr>
            <a:endParaRPr sz="4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199794" lvl="1" indent="114964">
              <a:spcBef>
                <a:spcPts val="300"/>
              </a:spcBef>
              <a:buSzTx/>
              <a:buNone/>
              <a:defRPr sz="1800"/>
            </a:pPr>
            <a:r>
              <a:rPr sz="4400" b="1">
                <a:latin typeface="Courier New"/>
                <a:ea typeface="Courier New"/>
                <a:cs typeface="Courier New"/>
                <a:sym typeface="Courier New"/>
              </a:rPr>
              <a:t>a + 6</a:t>
            </a:r>
          </a:p>
        </p:txBody>
      </p:sp>
      <p:sp>
        <p:nvSpPr>
          <p:cNvPr id="451" name="Shape 451"/>
          <p:cNvSpPr/>
          <p:nvPr/>
        </p:nvSpPr>
        <p:spPr>
          <a:xfrm>
            <a:off x="4165698" y="871761"/>
            <a:ext cx="1107106" cy="109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71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ED7D31"/>
                </a:solidFill>
              </a:rPr>
              <a:t>13</a:t>
            </a:r>
          </a:p>
        </p:txBody>
      </p:sp>
      <p:sp>
        <p:nvSpPr>
          <p:cNvPr id="452" name="Shape 452"/>
          <p:cNvSpPr/>
          <p:nvPr/>
        </p:nvSpPr>
        <p:spPr>
          <a:xfrm>
            <a:off x="4539896" y="3543718"/>
            <a:ext cx="605623" cy="109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defTabSz="1300162">
              <a:defRPr sz="71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ED7D31"/>
                </a:solidFill>
              </a:rPr>
              <a:t>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2" build="p" bldLvl="5" animBg="1" advAuto="0"/>
      <p:bldP spid="451" grpId="1" animBg="1" advAuto="0"/>
      <p:bldP spid="452" grpId="3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/>
          </p:cNvSpPr>
          <p:nvPr>
            <p:ph type="body" idx="1"/>
          </p:nvPr>
        </p:nvSpPr>
        <p:spPr>
          <a:xfrm>
            <a:off x="628650" y="393700"/>
            <a:ext cx="7886700" cy="55102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9600"/>
              <a:t>4. </a:t>
            </a:r>
            <a:r>
              <a:rPr sz="9600">
                <a:solidFill>
                  <a:srgbClr val="ED7D31"/>
                </a:solidFill>
              </a:rPr>
              <a:t>Controlling Logic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665226">
              <a:defRPr sz="5238"/>
            </a:pPr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If the light is </a:t>
            </a:r>
            <a:r>
              <a:rPr sz="4400">
                <a:solidFill>
                  <a:srgbClr val="C00000"/>
                </a:solidFill>
              </a:rPr>
              <a:t>red</a:t>
            </a:r>
            <a:r>
              <a:rPr sz="4400"/>
              <a:t>,</a:t>
            </a:r>
          </a:p>
          <a:p>
            <a:pPr marL="0" lvl="0" indent="0">
              <a:buSzTx/>
              <a:buNone/>
              <a:defRPr sz="1800"/>
            </a:pPr>
            <a:r>
              <a:rPr sz="4400"/>
              <a:t>	stop.</a:t>
            </a:r>
          </a:p>
          <a:p>
            <a:pPr marL="0" lvl="0" indent="0">
              <a:buSzTx/>
              <a:buNone/>
              <a:defRPr sz="1800"/>
            </a:pPr>
            <a:r>
              <a:rPr sz="4400"/>
              <a:t>Else if it is </a:t>
            </a:r>
            <a:r>
              <a:rPr sz="4400">
                <a:solidFill>
                  <a:srgbClr val="ED7D31"/>
                </a:solidFill>
              </a:rPr>
              <a:t>amber</a:t>
            </a:r>
            <a:r>
              <a:rPr sz="4400"/>
              <a:t>,</a:t>
            </a:r>
          </a:p>
          <a:p>
            <a:pPr marL="0" lvl="0" indent="0">
              <a:buSzTx/>
              <a:buNone/>
              <a:defRPr sz="1800"/>
            </a:pPr>
            <a:r>
              <a:rPr sz="4400"/>
              <a:t>	accelerate.</a:t>
            </a:r>
          </a:p>
          <a:p>
            <a:pPr marL="0" lvl="0" indent="0">
              <a:buSzTx/>
              <a:buNone/>
              <a:defRPr sz="1800"/>
            </a:pPr>
            <a:r>
              <a:rPr sz="4400"/>
              <a:t>Else,</a:t>
            </a:r>
          </a:p>
          <a:p>
            <a:pPr marL="0" lvl="0" indent="0">
              <a:buSzTx/>
              <a:buNone/>
              <a:defRPr sz="1800"/>
            </a:pPr>
            <a:r>
              <a:rPr sz="4400"/>
              <a:t>	</a:t>
            </a:r>
            <a:r>
              <a:rPr sz="4400">
                <a:solidFill>
                  <a:srgbClr val="70AD47"/>
                </a:solidFill>
              </a:rPr>
              <a:t>proceed with caution.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804248" y="1556792"/>
            <a:ext cx="1584176" cy="381642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Oval 2"/>
          <p:cNvSpPr/>
          <p:nvPr/>
        </p:nvSpPr>
        <p:spPr>
          <a:xfrm>
            <a:off x="7056276" y="1700808"/>
            <a:ext cx="1080120" cy="10801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87852" y="4149080"/>
            <a:ext cx="1080120" cy="10801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56276" y="2924944"/>
            <a:ext cx="1080120" cy="10801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56276" y="1700808"/>
            <a:ext cx="1080120" cy="1080120"/>
          </a:xfrm>
          <a:prstGeom prst="ellipse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87852" y="4149080"/>
            <a:ext cx="1080120" cy="1080120"/>
          </a:xfrm>
          <a:prstGeom prst="ellipse">
            <a:avLst/>
          </a:prstGeom>
          <a:solidFill>
            <a:srgbClr val="00B05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56276" y="2924944"/>
            <a:ext cx="1080120" cy="1080120"/>
          </a:xfrm>
          <a:prstGeom prst="ellipse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" grpId="1" uiExpand="1" build="p" bldLvl="5" animBg="1" advAuto="0"/>
      <p:bldP spid="8" grpId="1" uiExpand="1" animBg="1"/>
      <p:bldP spid="9" grpId="0" uiExpand="1" animBg="1"/>
      <p:bldP spid="10" grpId="0" uiExpand="1" animBg="1"/>
      <p:bldP spid="10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665226">
              <a:defRPr sz="5238"/>
            </a:pPr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 dirty="0"/>
              <a:t>While you are </a:t>
            </a:r>
            <a:r>
              <a:rPr sz="4400" dirty="0">
                <a:solidFill>
                  <a:srgbClr val="4472C4"/>
                </a:solidFill>
              </a:rPr>
              <a:t>hungry</a:t>
            </a:r>
            <a:r>
              <a:rPr sz="4400" dirty="0"/>
              <a:t>,</a:t>
            </a:r>
          </a:p>
          <a:p>
            <a:pPr marL="0" lvl="0" indent="0">
              <a:buSzTx/>
              <a:buNone/>
              <a:defRPr sz="1800"/>
            </a:pPr>
            <a:r>
              <a:rPr sz="4400" dirty="0"/>
              <a:t>	eat a spoonful of rice.</a:t>
            </a:r>
          </a:p>
          <a:p>
            <a:pPr marL="0" lvl="0" indent="0">
              <a:buSzTx/>
              <a:buNone/>
              <a:defRPr sz="1800"/>
            </a:pPr>
            <a:r>
              <a:rPr sz="4400" dirty="0"/>
              <a:t>Burp.</a:t>
            </a:r>
          </a:p>
        </p:txBody>
      </p:sp>
      <p:pic>
        <p:nvPicPr>
          <p:cNvPr id="461" name="image33.gif" descr="http://dobrochan.ru/src/gif/1004/hungry_trollface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2362" y="2886272"/>
            <a:ext cx="24638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34.png" descr="http://static.squarespace.com/static/514538cce4b0b5f08d64e18c/514690cee4b0657c0f0b0d76/514f3e49e4b0123f55d3f7f3/1364147801214/Rice+Spo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4602" y="3154340"/>
            <a:ext cx="1177832" cy="1758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27.png" descr="http://1.bp.blogspot.com/-ovpRzk3Jxrg/UE1_owUdMuI/AAAAAAAAA1w/6BGAn8vgiGE/s1600/TrollFac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5778353" y="3001453"/>
            <a:ext cx="2736997" cy="223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34.png" descr="http://static.squarespace.com/static/514538cce4b0b5f08d64e18c/514690cee4b0657c0f0b0d76/514f3e49e4b0123f55d3f7f3/1364147801214/Rice+Spo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0" y="3154340"/>
            <a:ext cx="1177832" cy="1758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35.gif" descr="http://www.progets.com/simpsons/pics/burping.g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6003051" y="2734664"/>
            <a:ext cx="2122424" cy="2767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7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3" dur="7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uiExpand="1" build="p" bldLvl="5" animBg="1" advAuto="0"/>
      <p:bldP spid="460" grpId="3" uiExpand="1" build="p" bldLvl="5" advAuto="0"/>
      <p:bldP spid="460" grpId="4" uiExpand="1" build="p"/>
      <p:bldP spid="461" grpId="5" uiExpand="1" animBg="1" advAuto="0"/>
      <p:bldP spid="463" grpId="6" uiExpand="1" animBg="1" advAuto="0"/>
      <p:bldP spid="463" grpId="8" uiExpand="1" animBg="1" advAuto="0"/>
      <p:bldP spid="464" grpId="4" uiExpand="1" animBg="1" advAuto="0"/>
      <p:bldP spid="465" grpId="7" uiExpan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Variables</a:t>
            </a:r>
          </a:p>
        </p:txBody>
      </p:sp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288347" lvl="0" indent="-288347">
              <a:lnSpc>
                <a:spcPct val="110000"/>
              </a:lnSpc>
              <a:buFont typeface="Trebuchet MS"/>
              <a:defRPr sz="1800"/>
            </a:pPr>
            <a:r>
              <a:rPr sz="3700"/>
              <a:t>Start with ‘a’-‘z’ or ‘A’-‘Z’ or ‘_’</a:t>
            </a:r>
          </a:p>
          <a:p>
            <a:pPr marL="288347" lvl="0" indent="-288347">
              <a:lnSpc>
                <a:spcPct val="110000"/>
              </a:lnSpc>
              <a:buFont typeface="Trebuchet MS"/>
              <a:defRPr sz="1800"/>
            </a:pPr>
            <a:r>
              <a:rPr sz="3700"/>
              <a:t>Contain only alphanumeric characters or ‘_’</a:t>
            </a:r>
          </a:p>
          <a:p>
            <a:pPr marL="288347" lvl="0" indent="-288347">
              <a:lnSpc>
                <a:spcPct val="110000"/>
              </a:lnSpc>
              <a:buFont typeface="Trebuchet MS"/>
              <a:defRPr sz="1800"/>
            </a:pPr>
            <a:r>
              <a:rPr sz="3700"/>
              <a:t>Case sensitive</a:t>
            </a:r>
          </a:p>
        </p:txBody>
      </p:sp>
      <p:sp>
        <p:nvSpPr>
          <p:cNvPr id="469" name="Shape 469"/>
          <p:cNvSpPr/>
          <p:nvPr/>
        </p:nvSpPr>
        <p:spPr>
          <a:xfrm>
            <a:off x="1737095" y="5288345"/>
            <a:ext cx="5564280" cy="635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2142" tIns="32142" rIns="32142" bIns="32142">
            <a:spAutoFit/>
          </a:bodyPr>
          <a:lstStyle>
            <a:lvl1pPr>
              <a:defRPr sz="4000" b="1">
                <a:solidFill>
                  <a:srgbClr val="4472C4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4472C4"/>
                </a:solidFill>
              </a:rPr>
              <a:t>Ian_Lee != ian_lee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1" build="p" animBg="1" advAuto="0"/>
      <p:bldP spid="469" grpId="2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Variables</a:t>
            </a:r>
          </a:p>
        </p:txBody>
      </p:sp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288347" lvl="0" indent="-288347">
              <a:lnSpc>
                <a:spcPct val="110000"/>
              </a:lnSpc>
              <a:buFont typeface="Trebuchet MS"/>
              <a:defRPr sz="1800"/>
            </a:pPr>
            <a:r>
              <a:rPr sz="3700"/>
              <a:t>Avoid reserved keywords e.g. </a:t>
            </a:r>
            <a:r>
              <a:rPr sz="3700" b="1">
                <a:solidFill>
                  <a:srgbClr val="4472C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</a:p>
          <a:p>
            <a:pPr marL="288347" lvl="0" indent="-288347">
              <a:lnSpc>
                <a:spcPct val="110000"/>
              </a:lnSpc>
              <a:buFont typeface="Trebuchet MS"/>
              <a:defRPr sz="1800"/>
            </a:pPr>
            <a:r>
              <a:rPr sz="3700"/>
              <a:t>Python convention: lower case letters separated by ‘_’</a:t>
            </a:r>
          </a:p>
          <a:p>
            <a:pPr marL="499570" lvl="1" indent="-184810">
              <a:lnSpc>
                <a:spcPct val="110000"/>
              </a:lnSpc>
              <a:spcBef>
                <a:spcPts val="300"/>
              </a:spcBef>
              <a:buFont typeface="Trebuchet MS"/>
              <a:defRPr sz="1800"/>
            </a:pPr>
            <a:r>
              <a:rPr sz="3700"/>
              <a:t>e.g. </a:t>
            </a:r>
            <a:r>
              <a:rPr sz="3700" b="1">
                <a:solidFill>
                  <a:srgbClr val="4472C4"/>
                </a:solidFill>
                <a:latin typeface="Courier New"/>
                <a:ea typeface="Courier New"/>
                <a:cs typeface="Courier New"/>
                <a:sym typeface="Courier New"/>
              </a:rPr>
              <a:t>count_change</a:t>
            </a:r>
            <a:r>
              <a:rPr sz="37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4000"/>
          </a:p>
          <a:p>
            <a:pPr marL="288347" lvl="0" indent="-288347">
              <a:lnSpc>
                <a:spcPct val="110000"/>
              </a:lnSpc>
              <a:buFont typeface="Trebuchet MS"/>
              <a:defRPr sz="1800"/>
            </a:pPr>
            <a:r>
              <a:rPr sz="3700"/>
              <a:t>Store memory addresses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1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Types</a:t>
            </a:r>
          </a:p>
        </p:txBody>
      </p:sp>
      <p:sp>
        <p:nvSpPr>
          <p:cNvPr id="475" name="Shape 475"/>
          <p:cNvSpPr>
            <a:spLocks noGrp="1"/>
          </p:cNvSpPr>
          <p:nvPr>
            <p:ph type="body" idx="1"/>
          </p:nvPr>
        </p:nvSpPr>
        <p:spPr>
          <a:xfrm>
            <a:off x="628649" y="1352550"/>
            <a:ext cx="3506382" cy="4824413"/>
          </a:xfrm>
          <a:prstGeom prst="rect">
            <a:avLst/>
          </a:prstGeom>
        </p:spPr>
        <p:txBody>
          <a:bodyPr/>
          <a:lstStyle/>
          <a:p>
            <a:pPr marL="0" lvl="0" indent="0" algn="r">
              <a:buSzTx/>
              <a:buNone/>
              <a:defRPr sz="1800"/>
            </a:pPr>
            <a:r>
              <a:rPr sz="4400">
                <a:solidFill>
                  <a:srgbClr val="4472C4"/>
                </a:solidFill>
              </a:rPr>
              <a:t>int</a:t>
            </a:r>
          </a:p>
          <a:p>
            <a:pPr marL="0" lvl="0" indent="0" algn="r">
              <a:buSzTx/>
              <a:buNone/>
              <a:defRPr sz="1800"/>
            </a:pPr>
            <a:r>
              <a:rPr sz="4400">
                <a:solidFill>
                  <a:srgbClr val="4472C4"/>
                </a:solidFill>
              </a:rPr>
              <a:t>float</a:t>
            </a:r>
          </a:p>
          <a:p>
            <a:pPr marL="0" lvl="0" indent="0" algn="r">
              <a:buSzTx/>
              <a:buNone/>
              <a:defRPr sz="1800"/>
            </a:pPr>
            <a:r>
              <a:rPr sz="4400">
                <a:solidFill>
                  <a:srgbClr val="4472C4"/>
                </a:solidFill>
              </a:rPr>
              <a:t>bool</a:t>
            </a:r>
          </a:p>
          <a:p>
            <a:pPr marL="0" lvl="0" indent="0" algn="r">
              <a:buSzTx/>
              <a:buNone/>
              <a:defRPr sz="1800"/>
            </a:pPr>
            <a:r>
              <a:rPr sz="4400">
                <a:solidFill>
                  <a:srgbClr val="4472C4"/>
                </a:solidFill>
              </a:rPr>
              <a:t>str</a:t>
            </a:r>
          </a:p>
          <a:p>
            <a:pPr marL="0" lvl="0" indent="0" algn="r">
              <a:buSzTx/>
              <a:buNone/>
              <a:defRPr sz="1800"/>
            </a:pPr>
            <a:endParaRPr sz="4400">
              <a:solidFill>
                <a:srgbClr val="4472C4"/>
              </a:solidFill>
            </a:endParaRPr>
          </a:p>
          <a:p>
            <a:pPr marL="0" lvl="0" indent="0" algn="r">
              <a:buSzTx/>
              <a:buNone/>
              <a:defRPr sz="1800"/>
            </a:pPr>
            <a:r>
              <a:rPr sz="4400">
                <a:solidFill>
                  <a:srgbClr val="4472C4"/>
                </a:solidFill>
              </a:rPr>
              <a:t>None</a:t>
            </a:r>
          </a:p>
        </p:txBody>
      </p:sp>
      <p:sp>
        <p:nvSpPr>
          <p:cNvPr id="476" name="Shape 476"/>
          <p:cNvSpPr/>
          <p:nvPr/>
        </p:nvSpPr>
        <p:spPr>
          <a:xfrm>
            <a:off x="4629150" y="1352550"/>
            <a:ext cx="3886200" cy="4824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4400">
                <a:latin typeface="Consolas"/>
                <a:ea typeface="Consolas"/>
                <a:cs typeface="Consolas"/>
                <a:sym typeface="Consolas"/>
              </a:rPr>
              <a:t>8, 45, 1234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4400">
                <a:latin typeface="Consolas"/>
                <a:ea typeface="Consolas"/>
                <a:cs typeface="Consolas"/>
                <a:sym typeface="Consolas"/>
              </a:rPr>
              <a:t>2.3, 3.14159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4400">
                <a:latin typeface="Consolas"/>
                <a:ea typeface="Consolas"/>
                <a:cs typeface="Consolas"/>
                <a:sym typeface="Consolas"/>
              </a:rPr>
              <a:t>True, False</a:t>
            </a:r>
            <a:endParaRPr sz="4400"/>
          </a:p>
          <a:p>
            <a:pPr lvl="0" defTabSz="685800">
              <a:lnSpc>
                <a:spcPct val="90000"/>
              </a:lnSpc>
              <a:spcBef>
                <a:spcPts val="700"/>
              </a:spcBef>
            </a:pPr>
            <a:r>
              <a:rPr sz="4400">
                <a:latin typeface="Consolas"/>
                <a:ea typeface="Consolas"/>
                <a:cs typeface="Consolas"/>
                <a:sym typeface="Consolas"/>
              </a:rPr>
              <a:t>“cs1010s” ‘cs1010s’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1" build="p" animBg="1" advAuto="0"/>
      <p:bldP spid="476" grpId="2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569495" y="1227846"/>
            <a:ext cx="8029072" cy="4980449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4400"/>
              <a:t>Dr. Chong Ket Fah</a:t>
            </a:r>
          </a:p>
        </p:txBody>
      </p:sp>
      <p:pic>
        <p:nvPicPr>
          <p:cNvPr id="91" name="image3.jpg" descr="https://scontent-b-sin.xx.fbcdn.net/hphotos-xfa1/v/t1.0-9/226328_6222932642_8482_n.jpg?oh=337f13e8a410bdab407d75bdbf44ebc3&amp;oe=55303D36"/>
          <p:cNvPicPr/>
          <p:nvPr/>
        </p:nvPicPr>
        <p:blipFill>
          <a:blip r:embed="rId2">
            <a:extLst/>
          </a:blip>
          <a:srcRect l="22154" t="26280" r="15208" b="11551"/>
          <a:stretch>
            <a:fillRect/>
          </a:stretch>
        </p:blipFill>
        <p:spPr>
          <a:xfrm>
            <a:off x="2573213" y="219922"/>
            <a:ext cx="4021636" cy="5322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44651">
              <a:defRPr sz="5076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76">
                <a:solidFill>
                  <a:srgbClr val="ED7D31"/>
                </a:solidFill>
              </a:rPr>
              <a:t>Type(…)</a:t>
            </a:r>
          </a:p>
        </p:txBody>
      </p:sp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4000">
                <a:latin typeface="Consolas"/>
                <a:ea typeface="Consolas"/>
                <a:cs typeface="Consolas"/>
                <a:sym typeface="Consolas"/>
              </a:rPr>
              <a:t>&gt;&gt;&gt; type(123)</a:t>
            </a:r>
            <a:endParaRPr sz="4000"/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4000">
                <a:latin typeface="Consolas"/>
                <a:ea typeface="Consolas"/>
                <a:cs typeface="Consolas"/>
                <a:sym typeface="Consolas"/>
              </a:rPr>
              <a:t>&lt;class ‘int’&gt;</a:t>
            </a:r>
            <a:endParaRPr sz="4000"/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endParaRPr sz="4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4000">
                <a:latin typeface="Consolas"/>
                <a:ea typeface="Consolas"/>
                <a:cs typeface="Consolas"/>
                <a:sym typeface="Consolas"/>
              </a:rPr>
              <a:t>&gt;&gt;&gt; type(‘123’)</a:t>
            </a:r>
            <a:endParaRPr sz="4000"/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4000">
                <a:latin typeface="Consolas"/>
                <a:ea typeface="Consolas"/>
                <a:cs typeface="Consolas"/>
                <a:sym typeface="Consolas"/>
              </a:rPr>
              <a:t>&lt;class ‘str’&gt;</a:t>
            </a:r>
            <a:endParaRPr sz="4000"/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endParaRPr sz="4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4000">
                <a:latin typeface="Consolas"/>
                <a:ea typeface="Consolas"/>
                <a:cs typeface="Consolas"/>
                <a:sym typeface="Consolas"/>
              </a:rPr>
              <a:t>&gt;&gt;&gt; type(None)</a:t>
            </a:r>
            <a:endParaRPr sz="4000"/>
          </a:p>
          <a:p>
            <a:pPr marL="0" lvl="0" indent="0">
              <a:lnSpc>
                <a:spcPct val="81000"/>
              </a:lnSpc>
              <a:buSzTx/>
              <a:buNone/>
              <a:defRPr sz="1800"/>
            </a:pPr>
            <a:r>
              <a:rPr sz="4000">
                <a:latin typeface="Consolas"/>
                <a:ea typeface="Consolas"/>
                <a:cs typeface="Consolas"/>
                <a:sym typeface="Consolas"/>
              </a:rPr>
              <a:t>&lt;class ‘None’&gt;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build="p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Type conversion</a:t>
            </a:r>
          </a:p>
        </p:txBody>
      </p:sp>
      <p:sp>
        <p:nvSpPr>
          <p:cNvPr id="482" name="Shape 482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&gt;&gt;&gt; str(123)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‘123’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&gt;&gt;&gt; float(‘45.2’)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45.2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&gt;&gt;&gt; int(23.8)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23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&gt;&gt;&gt; int(‘cs1010s’)</a:t>
            </a:r>
            <a:endParaRPr sz="300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3000">
                <a:latin typeface="Consolas"/>
                <a:ea typeface="Consolas"/>
                <a:cs typeface="Consolas"/>
                <a:sym typeface="Consolas"/>
              </a:rPr>
              <a:t>ValueError!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1" build="p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44651">
              <a:defRPr sz="5076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76">
                <a:solidFill>
                  <a:srgbClr val="ED7D31"/>
                </a:solidFill>
              </a:rPr>
              <a:t>Assignment</a:t>
            </a:r>
          </a:p>
        </p:txBody>
      </p:sp>
      <p:sp>
        <p:nvSpPr>
          <p:cNvPr id="485" name="Shape 485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abc </a:t>
            </a:r>
            <a:r>
              <a:rPr sz="2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18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my_string </a:t>
            </a:r>
            <a:r>
              <a:rPr sz="2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‘This is my string’</a:t>
            </a:r>
          </a:p>
          <a:p>
            <a:pPr marL="0" lvl="0" indent="0">
              <a:buSzTx/>
              <a:buNone/>
              <a:defRPr sz="1800"/>
            </a:pPr>
            <a:r>
              <a:rPr sz="2800">
                <a:latin typeface="Consolas"/>
                <a:ea typeface="Consolas"/>
                <a:cs typeface="Consolas"/>
                <a:sym typeface="Consolas"/>
              </a:rPr>
              <a:t>&gt;&gt;&gt; x, y </a:t>
            </a:r>
            <a:r>
              <a:rPr sz="2800">
                <a:solidFill>
                  <a:srgbClr val="ED7D3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800">
                <a:latin typeface="Consolas"/>
                <a:ea typeface="Consolas"/>
                <a:cs typeface="Consolas"/>
                <a:sym typeface="Consolas"/>
              </a:rPr>
              <a:t> 1, 2</a:t>
            </a:r>
          </a:p>
        </p:txBody>
      </p:sp>
      <p:graphicFrame>
        <p:nvGraphicFramePr>
          <p:cNvPr id="486" name="Table 486"/>
          <p:cNvGraphicFramePr/>
          <p:nvPr/>
        </p:nvGraphicFramePr>
        <p:xfrm>
          <a:off x="1300648" y="3052588"/>
          <a:ext cx="4028404" cy="190090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14760"/>
                <a:gridCol w="2013644"/>
              </a:tblGrid>
              <a:tr h="680889">
                <a:tc>
                  <a:txBody>
                    <a:bodyPr/>
                    <a:lstStyle/>
                    <a:p>
                      <a:pPr lvl="0" algn="ctr">
                        <a:tabLst>
                          <a:tab pos="1295400" algn="l"/>
                        </a:tabLst>
                        <a:defRPr sz="1800" b="0" i="0"/>
                      </a:pPr>
                      <a:r>
                        <a:rPr sz="2800"/>
                        <a:t>variable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tabLst>
                          <a:tab pos="1295400" algn="l"/>
                        </a:tabLst>
                        <a:defRPr sz="1800" b="0" i="0"/>
                      </a:pPr>
                      <a:r>
                        <a:rPr sz="2800"/>
                        <a:t>address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  <a:solidFill>
                      <a:srgbClr val="BDD7EE"/>
                    </a:solidFill>
                  </a:tcPr>
                </a:tc>
              </a:tr>
              <a:tr h="631775"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abc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i="1">
                          <a:latin typeface="Arial"/>
                          <a:ea typeface="Arial"/>
                          <a:cs typeface="Arial"/>
                          <a:sym typeface="Arial"/>
                        </a:rPr>
                        <a:t>id1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</a:tr>
              <a:tr h="588244"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my_string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i="1">
                          <a:latin typeface="Arial"/>
                          <a:ea typeface="Arial"/>
                          <a:cs typeface="Arial"/>
                          <a:sym typeface="Arial"/>
                        </a:rPr>
                        <a:t>id2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</a:tr>
            </a:tbl>
          </a:graphicData>
        </a:graphic>
      </p:graphicFrame>
      <p:grpSp>
        <p:nvGrpSpPr>
          <p:cNvPr id="490" name="Group 490"/>
          <p:cNvGrpSpPr/>
          <p:nvPr/>
        </p:nvGrpSpPr>
        <p:grpSpPr>
          <a:xfrm>
            <a:off x="4769830" y="3073797"/>
            <a:ext cx="2262495" cy="973337"/>
            <a:chOff x="0" y="0"/>
            <a:chExt cx="2262494" cy="973335"/>
          </a:xfrm>
        </p:grpSpPr>
        <p:sp>
          <p:nvSpPr>
            <p:cNvPr id="487" name="Shape 487"/>
            <p:cNvSpPr/>
            <p:nvPr/>
          </p:nvSpPr>
          <p:spPr>
            <a:xfrm flipH="1">
              <a:off x="0" y="317003"/>
              <a:ext cx="1424721" cy="656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406869" y="0"/>
              <a:ext cx="855626" cy="296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indent="57150"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100"/>
                <a:t>id1: int</a:t>
              </a:r>
            </a:p>
          </p:txBody>
        </p:sp>
        <p:sp>
          <p:nvSpPr>
            <p:cNvPr id="489" name="Shape 489"/>
            <p:cNvSpPr/>
            <p:nvPr/>
          </p:nvSpPr>
          <p:spPr>
            <a:xfrm>
              <a:off x="1424719" y="295795"/>
              <a:ext cx="42042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indent="57150">
                <a:defRPr sz="23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2300" b="1"/>
                <a:t>18</a:t>
              </a:r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4718486" y="3849563"/>
            <a:ext cx="4173512" cy="757907"/>
            <a:chOff x="0" y="0"/>
            <a:chExt cx="4173511" cy="757906"/>
          </a:xfrm>
        </p:grpSpPr>
        <p:sp>
          <p:nvSpPr>
            <p:cNvPr id="491" name="Shape 491"/>
            <p:cNvSpPr/>
            <p:nvPr/>
          </p:nvSpPr>
          <p:spPr>
            <a:xfrm flipH="1">
              <a:off x="0" y="351606"/>
              <a:ext cx="1672084" cy="4063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711151" y="0"/>
              <a:ext cx="870211" cy="296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indent="57150"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100"/>
                <a:t>id2: str</a:t>
              </a:r>
            </a:p>
          </p:txBody>
        </p:sp>
        <p:sp>
          <p:nvSpPr>
            <p:cNvPr id="493" name="Shape 493"/>
            <p:cNvSpPr/>
            <p:nvPr/>
          </p:nvSpPr>
          <p:spPr>
            <a:xfrm>
              <a:off x="1672083" y="401835"/>
              <a:ext cx="2501429" cy="241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indent="57150"/>
              <a:r>
                <a:rPr sz="1600" b="1">
                  <a:latin typeface="Consolas"/>
                  <a:ea typeface="Consolas"/>
                  <a:cs typeface="Consolas"/>
                  <a:sym typeface="Consolas"/>
                </a:rPr>
                <a:t>“This is my string”</a:t>
              </a:r>
            </a:p>
          </p:txBody>
        </p:sp>
      </p:grpSp>
      <p:graphicFrame>
        <p:nvGraphicFramePr>
          <p:cNvPr id="495" name="Table 495"/>
          <p:cNvGraphicFramePr/>
          <p:nvPr/>
        </p:nvGraphicFramePr>
        <p:xfrm>
          <a:off x="1299531" y="4960192"/>
          <a:ext cx="4028404" cy="12200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14760"/>
                <a:gridCol w="2013644"/>
              </a:tblGrid>
              <a:tr h="631775"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i="1">
                          <a:latin typeface="Arial"/>
                          <a:ea typeface="Arial"/>
                          <a:cs typeface="Arial"/>
                          <a:sym typeface="Arial"/>
                        </a:rPr>
                        <a:t>id3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</a:tr>
              <a:tr h="588244"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b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indent="57150" algn="ctr">
                        <a:defRPr sz="1800" b="0" i="0"/>
                      </a:pPr>
                      <a:r>
                        <a:rPr sz="2400" i="1">
                          <a:latin typeface="Arial"/>
                          <a:ea typeface="Arial"/>
                          <a:cs typeface="Arial"/>
                          <a:sym typeface="Arial"/>
                        </a:rPr>
                        <a:t>id4</a:t>
                      </a:r>
                    </a:p>
                  </a:txBody>
                  <a:tcPr marL="35705" marR="35705" marT="35705" marB="35705" anchor="ctr" horzOverflow="overflow">
                    <a:lnL w="12700">
                      <a:solidFill>
                        <a:srgbClr val="4472C4"/>
                      </a:solidFill>
                      <a:round/>
                    </a:lnL>
                    <a:lnR w="12700">
                      <a:solidFill>
                        <a:srgbClr val="4472C4"/>
                      </a:solidFill>
                      <a:round/>
                    </a:lnR>
                    <a:lnT w="12700">
                      <a:solidFill>
                        <a:srgbClr val="4472C4"/>
                      </a:solidFill>
                      <a:round/>
                    </a:lnT>
                    <a:lnB w="12700">
                      <a:solidFill>
                        <a:srgbClr val="4472C4"/>
                      </a:solidFill>
                      <a:round/>
                    </a:lnB>
                  </a:tcPr>
                </a:tc>
              </a:tr>
            </a:tbl>
          </a:graphicData>
        </a:graphic>
      </p:graphicFrame>
      <p:grpSp>
        <p:nvGrpSpPr>
          <p:cNvPr id="499" name="Group 499"/>
          <p:cNvGrpSpPr/>
          <p:nvPr/>
        </p:nvGrpSpPr>
        <p:grpSpPr>
          <a:xfrm>
            <a:off x="4821177" y="4808387"/>
            <a:ext cx="2827971" cy="710557"/>
            <a:chOff x="0" y="0"/>
            <a:chExt cx="2827970" cy="710555"/>
          </a:xfrm>
        </p:grpSpPr>
        <p:sp>
          <p:nvSpPr>
            <p:cNvPr id="496" name="Shape 496"/>
            <p:cNvSpPr/>
            <p:nvPr/>
          </p:nvSpPr>
          <p:spPr>
            <a:xfrm flipH="1">
              <a:off x="0" y="253380"/>
              <a:ext cx="1873003" cy="2533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972344" y="0"/>
              <a:ext cx="855627" cy="296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indent="57150"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100"/>
                <a:t>id3: int</a:t>
              </a:r>
            </a:p>
          </p:txBody>
        </p:sp>
        <p:sp>
          <p:nvSpPr>
            <p:cNvPr id="498" name="Shape 498"/>
            <p:cNvSpPr/>
            <p:nvPr/>
          </p:nvSpPr>
          <p:spPr>
            <a:xfrm>
              <a:off x="2075036" y="354955"/>
              <a:ext cx="35383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57150">
                <a:defRPr sz="23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2300" b="1"/>
                <a:t>1</a:t>
              </a:r>
            </a:p>
          </p:txBody>
        </p:sp>
      </p:grpSp>
      <p:grpSp>
        <p:nvGrpSpPr>
          <p:cNvPr id="503" name="Group 503"/>
          <p:cNvGrpSpPr/>
          <p:nvPr/>
        </p:nvGrpSpPr>
        <p:grpSpPr>
          <a:xfrm>
            <a:off x="4821178" y="5642197"/>
            <a:ext cx="2880432" cy="710557"/>
            <a:chOff x="0" y="0"/>
            <a:chExt cx="2880431" cy="710555"/>
          </a:xfrm>
        </p:grpSpPr>
        <p:sp>
          <p:nvSpPr>
            <p:cNvPr id="500" name="Shape 500"/>
            <p:cNvSpPr/>
            <p:nvPr/>
          </p:nvSpPr>
          <p:spPr>
            <a:xfrm>
              <a:off x="2024806" y="0"/>
              <a:ext cx="855626" cy="296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indent="57150">
                <a:defRPr sz="21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100"/>
                <a:t>id4: int</a:t>
              </a:r>
            </a:p>
          </p:txBody>
        </p:sp>
        <p:sp>
          <p:nvSpPr>
            <p:cNvPr id="501" name="Shape 501"/>
            <p:cNvSpPr/>
            <p:nvPr/>
          </p:nvSpPr>
          <p:spPr>
            <a:xfrm>
              <a:off x="2127497" y="354955"/>
              <a:ext cx="35383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indent="57150">
                <a:defRPr sz="2300" b="1"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 lvl="0">
                <a:defRPr sz="1800" b="0"/>
              </a:pPr>
              <a:r>
                <a:rPr sz="2300" b="1"/>
                <a:t>2</a:t>
              </a:r>
            </a:p>
          </p:txBody>
        </p:sp>
        <p:sp>
          <p:nvSpPr>
            <p:cNvPr id="502" name="Shape 502"/>
            <p:cNvSpPr/>
            <p:nvPr/>
          </p:nvSpPr>
          <p:spPr>
            <a:xfrm flipH="1" flipV="1">
              <a:off x="0" y="229940"/>
              <a:ext cx="1974578" cy="1518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504" name="Shape 504"/>
          <p:cNvSpPr/>
          <p:nvPr/>
        </p:nvSpPr>
        <p:spPr>
          <a:xfrm>
            <a:off x="2753048" y="2290046"/>
            <a:ext cx="435215" cy="4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ED7D31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310049" y="2296381"/>
            <a:ext cx="435215" cy="435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ED7D31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1650775" y="2694649"/>
            <a:ext cx="1327095" cy="25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69" extrusionOk="0">
                <a:moveTo>
                  <a:pt x="21600" y="2728"/>
                </a:moveTo>
                <a:cubicBezTo>
                  <a:pt x="17923" y="15461"/>
                  <a:pt x="14532" y="21600"/>
                  <a:pt x="10932" y="21145"/>
                </a:cubicBezTo>
                <a:cubicBezTo>
                  <a:pt x="7332" y="20690"/>
                  <a:pt x="3743" y="15234"/>
                  <a:pt x="0" y="0"/>
                </a:cubicBezTo>
              </a:path>
            </a:pathLst>
          </a:custGeom>
          <a:ln w="38100">
            <a:solidFill>
              <a:srgbClr val="ED7D31"/>
            </a:solidFill>
            <a:miter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7" name="Shape 507"/>
          <p:cNvSpPr/>
          <p:nvPr/>
        </p:nvSpPr>
        <p:spPr>
          <a:xfrm flipV="1">
            <a:off x="2243250" y="2179851"/>
            <a:ext cx="1173346" cy="224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78" extrusionOk="0">
                <a:moveTo>
                  <a:pt x="21600" y="4936"/>
                </a:moveTo>
                <a:cubicBezTo>
                  <a:pt x="17441" y="17447"/>
                  <a:pt x="15964" y="21600"/>
                  <a:pt x="12364" y="20777"/>
                </a:cubicBezTo>
                <a:cubicBezTo>
                  <a:pt x="8764" y="19955"/>
                  <a:pt x="4233" y="14969"/>
                  <a:pt x="0" y="0"/>
                </a:cubicBezTo>
              </a:path>
            </a:pathLst>
          </a:custGeom>
          <a:ln w="38100">
            <a:solidFill>
              <a:srgbClr val="ED7D31"/>
            </a:solidFill>
            <a:miter/>
            <a:tailEnd type="triangle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1" build="p" animBg="1" advAuto="0"/>
      <p:bldP spid="486" grpId="2" animBg="1" advAuto="0"/>
      <p:bldP spid="490" grpId="3" animBg="1" advAuto="0"/>
      <p:bldP spid="494" grpId="4" animBg="1" advAuto="0"/>
      <p:bldP spid="495" grpId="9" animBg="1" advAuto="0"/>
      <p:bldP spid="499" grpId="10" animBg="1" advAuto="0"/>
      <p:bldP spid="503" grpId="11" animBg="1" advAuto="0"/>
      <p:bldP spid="504" grpId="5" animBg="1" advAuto="0"/>
      <p:bldP spid="505" grpId="7" animBg="1" advAuto="0"/>
      <p:bldP spid="506" grpId="6" animBg="1" advAuto="0"/>
      <p:bldP spid="507" grpId="8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Operators</a:t>
            </a:r>
          </a:p>
        </p:txBody>
      </p:sp>
      <p:sp>
        <p:nvSpPr>
          <p:cNvPr id="510" name="Shape 510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Arithmetic: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a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2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a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6</a:t>
            </a:r>
          </a:p>
          <a:p>
            <a:pPr marL="0" lvl="0" indent="0">
              <a:buSzTx/>
              <a:buNone/>
              <a:defRPr sz="1800"/>
            </a:pP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2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8</a:t>
            </a:r>
          </a:p>
        </p:txBody>
      </p:sp>
      <p:sp>
        <p:nvSpPr>
          <p:cNvPr id="511" name="Shape 511"/>
          <p:cNvSpPr/>
          <p:nvPr/>
        </p:nvSpPr>
        <p:spPr>
          <a:xfrm>
            <a:off x="3308168" y="1240402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+</a:t>
            </a:r>
          </a:p>
        </p:txBody>
      </p:sp>
      <p:sp>
        <p:nvSpPr>
          <p:cNvPr id="512" name="Shape 512"/>
          <p:cNvSpPr/>
          <p:nvPr/>
        </p:nvSpPr>
        <p:spPr>
          <a:xfrm>
            <a:off x="3997235" y="1240402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-</a:t>
            </a:r>
          </a:p>
        </p:txBody>
      </p:sp>
      <p:sp>
        <p:nvSpPr>
          <p:cNvPr id="513" name="Shape 513"/>
          <p:cNvSpPr/>
          <p:nvPr/>
        </p:nvSpPr>
        <p:spPr>
          <a:xfrm>
            <a:off x="4686303" y="1240402"/>
            <a:ext cx="43947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*</a:t>
            </a:r>
          </a:p>
        </p:txBody>
      </p:sp>
      <p:sp>
        <p:nvSpPr>
          <p:cNvPr id="514" name="Shape 514"/>
          <p:cNvSpPr/>
          <p:nvPr/>
        </p:nvSpPr>
        <p:spPr>
          <a:xfrm>
            <a:off x="5375369" y="1240402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/</a:t>
            </a:r>
          </a:p>
        </p:txBody>
      </p:sp>
      <p:sp>
        <p:nvSpPr>
          <p:cNvPr id="515" name="Shape 515"/>
          <p:cNvSpPr/>
          <p:nvPr/>
        </p:nvSpPr>
        <p:spPr>
          <a:xfrm>
            <a:off x="6064436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**</a:t>
            </a:r>
          </a:p>
        </p:txBody>
      </p:sp>
      <p:sp>
        <p:nvSpPr>
          <p:cNvPr id="516" name="Shape 516"/>
          <p:cNvSpPr/>
          <p:nvPr/>
        </p:nvSpPr>
        <p:spPr>
          <a:xfrm>
            <a:off x="7064485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//</a:t>
            </a:r>
          </a:p>
        </p:txBody>
      </p:sp>
      <p:sp>
        <p:nvSpPr>
          <p:cNvPr id="517" name="Shape 517"/>
          <p:cNvSpPr/>
          <p:nvPr/>
        </p:nvSpPr>
        <p:spPr>
          <a:xfrm>
            <a:off x="8064535" y="1240401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8" build="p" bldLvl="5" animBg="1" advAuto="0"/>
      <p:bldP spid="511" grpId="1" animBg="1" advAuto="0"/>
      <p:bldP spid="512" grpId="2" animBg="1" advAuto="0"/>
      <p:bldP spid="513" grpId="3" animBg="1" advAuto="0"/>
      <p:bldP spid="514" grpId="4" animBg="1" advAuto="0"/>
      <p:bldP spid="515" grpId="5" animBg="1" advAuto="0"/>
      <p:bldP spid="516" grpId="6" animBg="1" advAuto="0"/>
      <p:bldP spid="517" grpId="7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Operators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4356"/>
              <a:t>Arithmetic:</a:t>
            </a: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3564">
                <a:latin typeface="Consolas"/>
                <a:ea typeface="Consolas"/>
                <a:cs typeface="Consolas"/>
                <a:sym typeface="Consolas"/>
              </a:rPr>
              <a:t>&gt;&gt;&gt; 11 </a:t>
            </a:r>
            <a:r>
              <a:rPr sz="356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sz="3564"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3564">
                <a:latin typeface="Consolas"/>
                <a:ea typeface="Consolas"/>
                <a:cs typeface="Consolas"/>
                <a:sym typeface="Consolas"/>
              </a:rPr>
              <a:t>3.6666666666666665</a:t>
            </a: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endParaRPr sz="1782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3564">
                <a:latin typeface="Consolas"/>
                <a:ea typeface="Consolas"/>
                <a:cs typeface="Consolas"/>
                <a:sym typeface="Consolas"/>
              </a:rPr>
              <a:t>&gt;&gt;&gt; 11 </a:t>
            </a:r>
            <a:r>
              <a:rPr sz="356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sz="3564"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3564"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endParaRPr sz="1782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3564">
                <a:latin typeface="Consolas"/>
                <a:ea typeface="Consolas"/>
                <a:cs typeface="Consolas"/>
                <a:sym typeface="Consolas"/>
              </a:rPr>
              <a:t>&gt;&gt;&gt; 11 </a:t>
            </a:r>
            <a:r>
              <a:rPr sz="3564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sz="3564"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marL="0" lvl="0" indent="0" defTabSz="678941">
              <a:spcBef>
                <a:spcPts val="600"/>
              </a:spcBef>
              <a:buSzTx/>
              <a:buNone/>
              <a:defRPr sz="1800"/>
            </a:pPr>
            <a:r>
              <a:rPr sz="3564">
                <a:latin typeface="Consolas"/>
                <a:ea typeface="Consolas"/>
                <a:cs typeface="Consolas"/>
                <a:sym typeface="Consolas"/>
              </a:rPr>
              <a:t>2</a:t>
            </a:r>
          </a:p>
        </p:txBody>
      </p:sp>
      <p:sp>
        <p:nvSpPr>
          <p:cNvPr id="521" name="Shape 521"/>
          <p:cNvSpPr/>
          <p:nvPr/>
        </p:nvSpPr>
        <p:spPr>
          <a:xfrm>
            <a:off x="3308168" y="1240402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+</a:t>
            </a:r>
          </a:p>
        </p:txBody>
      </p:sp>
      <p:sp>
        <p:nvSpPr>
          <p:cNvPr id="522" name="Shape 522"/>
          <p:cNvSpPr/>
          <p:nvPr/>
        </p:nvSpPr>
        <p:spPr>
          <a:xfrm>
            <a:off x="3997235" y="1240402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-</a:t>
            </a:r>
          </a:p>
        </p:txBody>
      </p:sp>
      <p:sp>
        <p:nvSpPr>
          <p:cNvPr id="523" name="Shape 523"/>
          <p:cNvSpPr/>
          <p:nvPr/>
        </p:nvSpPr>
        <p:spPr>
          <a:xfrm>
            <a:off x="4686303" y="1240402"/>
            <a:ext cx="43947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*</a:t>
            </a:r>
          </a:p>
        </p:txBody>
      </p:sp>
      <p:sp>
        <p:nvSpPr>
          <p:cNvPr id="524" name="Shape 524"/>
          <p:cNvSpPr/>
          <p:nvPr/>
        </p:nvSpPr>
        <p:spPr>
          <a:xfrm>
            <a:off x="5375369" y="1240402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/</a:t>
            </a:r>
          </a:p>
        </p:txBody>
      </p:sp>
      <p:sp>
        <p:nvSpPr>
          <p:cNvPr id="525" name="Shape 525"/>
          <p:cNvSpPr/>
          <p:nvPr/>
        </p:nvSpPr>
        <p:spPr>
          <a:xfrm>
            <a:off x="6064436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**</a:t>
            </a:r>
          </a:p>
        </p:txBody>
      </p:sp>
      <p:sp>
        <p:nvSpPr>
          <p:cNvPr id="526" name="Shape 526"/>
          <p:cNvSpPr/>
          <p:nvPr/>
        </p:nvSpPr>
        <p:spPr>
          <a:xfrm>
            <a:off x="7064485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//</a:t>
            </a:r>
          </a:p>
        </p:txBody>
      </p:sp>
      <p:sp>
        <p:nvSpPr>
          <p:cNvPr id="527" name="Shape 527"/>
          <p:cNvSpPr/>
          <p:nvPr/>
        </p:nvSpPr>
        <p:spPr>
          <a:xfrm>
            <a:off x="8064535" y="1240401"/>
            <a:ext cx="43947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1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Truth Values</a:t>
            </a:r>
          </a:p>
        </p:txBody>
      </p:sp>
      <p:sp>
        <p:nvSpPr>
          <p:cNvPr id="530" name="Shape 530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Statements can be either true or false</a:t>
            </a:r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4000"/>
              <a:t>2 &gt; 1 is true</a:t>
            </a:r>
          </a:p>
          <a:p>
            <a:pPr marL="0" lvl="1" indent="342900">
              <a:spcBef>
                <a:spcPts val="300"/>
              </a:spcBef>
              <a:buSzTx/>
              <a:buNone/>
              <a:defRPr sz="1800"/>
            </a:pPr>
            <a:r>
              <a:rPr sz="4000"/>
              <a:t>5 &lt; 3 is false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1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Operators</a:t>
            </a:r>
          </a:p>
        </p:txBody>
      </p:sp>
      <p:sp>
        <p:nvSpPr>
          <p:cNvPr id="533" name="Shape 533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Comparison: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1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10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True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5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15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False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5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5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True</a:t>
            </a:r>
          </a:p>
        </p:txBody>
      </p:sp>
      <p:sp>
        <p:nvSpPr>
          <p:cNvPr id="534" name="Shape 534"/>
          <p:cNvSpPr/>
          <p:nvPr/>
        </p:nvSpPr>
        <p:spPr>
          <a:xfrm>
            <a:off x="3682169" y="1240401"/>
            <a:ext cx="43947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&gt;</a:t>
            </a:r>
          </a:p>
        </p:txBody>
      </p:sp>
      <p:sp>
        <p:nvSpPr>
          <p:cNvPr id="535" name="Shape 535"/>
          <p:cNvSpPr/>
          <p:nvPr/>
        </p:nvSpPr>
        <p:spPr>
          <a:xfrm>
            <a:off x="4314818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&gt;=</a:t>
            </a:r>
          </a:p>
        </p:txBody>
      </p:sp>
      <p:sp>
        <p:nvSpPr>
          <p:cNvPr id="536" name="Shape 536"/>
          <p:cNvSpPr/>
          <p:nvPr/>
        </p:nvSpPr>
        <p:spPr>
          <a:xfrm>
            <a:off x="5258449" y="1240402"/>
            <a:ext cx="43947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&lt;</a:t>
            </a:r>
          </a:p>
        </p:txBody>
      </p:sp>
      <p:sp>
        <p:nvSpPr>
          <p:cNvPr id="537" name="Shape 537"/>
          <p:cNvSpPr/>
          <p:nvPr/>
        </p:nvSpPr>
        <p:spPr>
          <a:xfrm>
            <a:off x="5891098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&lt;=</a:t>
            </a:r>
          </a:p>
        </p:txBody>
      </p:sp>
      <p:sp>
        <p:nvSpPr>
          <p:cNvPr id="538" name="Shape 538"/>
          <p:cNvSpPr/>
          <p:nvPr/>
        </p:nvSpPr>
        <p:spPr>
          <a:xfrm>
            <a:off x="6834729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==</a:t>
            </a:r>
          </a:p>
        </p:txBody>
      </p:sp>
      <p:sp>
        <p:nvSpPr>
          <p:cNvPr id="539" name="Shape 539"/>
          <p:cNvSpPr/>
          <p:nvPr/>
        </p:nvSpPr>
        <p:spPr>
          <a:xfrm>
            <a:off x="7778361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!=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7" build="p" bldLvl="5" animBg="1" advAuto="0"/>
      <p:bldP spid="534" grpId="1" animBg="1" advAuto="0"/>
      <p:bldP spid="535" grpId="2" animBg="1" advAuto="0"/>
      <p:bldP spid="536" grpId="3" animBg="1" advAuto="0"/>
      <p:bldP spid="537" grpId="4" animBg="1" advAuto="0"/>
      <p:bldP spid="538" grpId="5" animBg="1" advAuto="0"/>
      <p:bldP spid="539" grpId="6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Operators</a:t>
            </a:r>
          </a:p>
        </p:txBody>
      </p:sp>
      <p:sp>
        <p:nvSpPr>
          <p:cNvPr id="542" name="Shape 542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Comparison: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2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3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True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‘1’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1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False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False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False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True</a:t>
            </a:r>
          </a:p>
        </p:txBody>
      </p:sp>
      <p:sp>
        <p:nvSpPr>
          <p:cNvPr id="543" name="Shape 543"/>
          <p:cNvSpPr/>
          <p:nvPr/>
        </p:nvSpPr>
        <p:spPr>
          <a:xfrm>
            <a:off x="3682169" y="1240401"/>
            <a:ext cx="43947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&gt;</a:t>
            </a:r>
          </a:p>
        </p:txBody>
      </p:sp>
      <p:sp>
        <p:nvSpPr>
          <p:cNvPr id="544" name="Shape 544"/>
          <p:cNvSpPr/>
          <p:nvPr/>
        </p:nvSpPr>
        <p:spPr>
          <a:xfrm>
            <a:off x="4314818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&gt;=</a:t>
            </a:r>
          </a:p>
        </p:txBody>
      </p:sp>
      <p:sp>
        <p:nvSpPr>
          <p:cNvPr id="545" name="Shape 545"/>
          <p:cNvSpPr/>
          <p:nvPr/>
        </p:nvSpPr>
        <p:spPr>
          <a:xfrm>
            <a:off x="5258449" y="1240402"/>
            <a:ext cx="43947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&lt;</a:t>
            </a:r>
          </a:p>
        </p:txBody>
      </p:sp>
      <p:sp>
        <p:nvSpPr>
          <p:cNvPr id="546" name="Shape 546"/>
          <p:cNvSpPr/>
          <p:nvPr/>
        </p:nvSpPr>
        <p:spPr>
          <a:xfrm>
            <a:off x="5891098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&lt;=</a:t>
            </a:r>
          </a:p>
        </p:txBody>
      </p:sp>
      <p:sp>
        <p:nvSpPr>
          <p:cNvPr id="547" name="Shape 547"/>
          <p:cNvSpPr/>
          <p:nvPr/>
        </p:nvSpPr>
        <p:spPr>
          <a:xfrm>
            <a:off x="6834729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==</a:t>
            </a:r>
          </a:p>
        </p:txBody>
      </p:sp>
      <p:sp>
        <p:nvSpPr>
          <p:cNvPr id="548" name="Shape 548"/>
          <p:cNvSpPr/>
          <p:nvPr/>
        </p:nvSpPr>
        <p:spPr>
          <a:xfrm>
            <a:off x="7778361" y="1240402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!=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1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Operators</a:t>
            </a:r>
          </a:p>
        </p:txBody>
      </p:sp>
      <p:sp>
        <p:nvSpPr>
          <p:cNvPr id="551" name="Shape 551"/>
          <p:cNvSpPr>
            <a:spLocks noGrp="1"/>
          </p:cNvSpPr>
          <p:nvPr>
            <p:ph type="body" idx="1"/>
          </p:nvPr>
        </p:nvSpPr>
        <p:spPr>
          <a:xfrm>
            <a:off x="628650" y="1311964"/>
            <a:ext cx="7886700" cy="4864999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4400"/>
              <a:t>Logic: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True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False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True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True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False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False</a:t>
            </a:r>
          </a:p>
          <a:p>
            <a:pPr marL="0" lvl="0" indent="0">
              <a:buSzTx/>
              <a:buNone/>
              <a:defRPr sz="1800"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sz="36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sz="3600">
                <a:latin typeface="Consolas"/>
                <a:ea typeface="Consolas"/>
                <a:cs typeface="Consolas"/>
                <a:sym typeface="Consolas"/>
              </a:rPr>
              <a:t> False</a:t>
            </a:r>
          </a:p>
          <a:p>
            <a:pPr marL="0" lvl="0" indent="0">
              <a:buSzTx/>
              <a:buNone/>
              <a:defRPr sz="1800"/>
            </a:pPr>
            <a:r>
              <a:rPr sz="3600">
                <a:latin typeface="Consolas"/>
                <a:ea typeface="Consolas"/>
                <a:cs typeface="Consolas"/>
                <a:sym typeface="Consolas"/>
              </a:rPr>
              <a:t>True</a:t>
            </a:r>
          </a:p>
        </p:txBody>
      </p:sp>
      <p:sp>
        <p:nvSpPr>
          <p:cNvPr id="552" name="Shape 552"/>
          <p:cNvSpPr/>
          <p:nvPr/>
        </p:nvSpPr>
        <p:spPr>
          <a:xfrm>
            <a:off x="2471734" y="1240401"/>
            <a:ext cx="774810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or</a:t>
            </a:r>
          </a:p>
        </p:txBody>
      </p:sp>
      <p:sp>
        <p:nvSpPr>
          <p:cNvPr id="553" name="Shape 553"/>
          <p:cNvSpPr/>
          <p:nvPr/>
        </p:nvSpPr>
        <p:spPr>
          <a:xfrm>
            <a:off x="3641099" y="1240402"/>
            <a:ext cx="1110145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and</a:t>
            </a:r>
          </a:p>
        </p:txBody>
      </p:sp>
      <p:sp>
        <p:nvSpPr>
          <p:cNvPr id="554" name="Shape 554"/>
          <p:cNvSpPr/>
          <p:nvPr/>
        </p:nvSpPr>
        <p:spPr>
          <a:xfrm>
            <a:off x="5121449" y="1240401"/>
            <a:ext cx="1110144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4472C4"/>
                </a:solidFill>
              </a:rPr>
              <a:t>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4" build="p" bldLvl="5" animBg="1" advAuto="0"/>
      <p:bldP spid="552" grpId="1" animBg="1" advAuto="0"/>
      <p:bldP spid="553" grpId="2" animBg="1" advAuto="0"/>
      <p:bldP spid="554" grpId="3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752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665226">
              <a:defRPr sz="5238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38">
                <a:solidFill>
                  <a:srgbClr val="ED7D31"/>
                </a:solidFill>
              </a:rPr>
              <a:t>Truth Tables</a:t>
            </a:r>
          </a:p>
        </p:txBody>
      </p:sp>
      <p:graphicFrame>
        <p:nvGraphicFramePr>
          <p:cNvPr id="557" name="Table 557"/>
          <p:cNvGraphicFramePr/>
          <p:nvPr/>
        </p:nvGraphicFramePr>
        <p:xfrm>
          <a:off x="2979316" y="4274046"/>
          <a:ext cx="3088555" cy="2000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44836"/>
                <a:gridCol w="1543719"/>
              </a:tblGrid>
              <a:tr h="589359">
                <a:tc>
                  <a:txBody>
                    <a:bodyPr/>
                    <a:lstStyle/>
                    <a:p>
                      <a:pPr lvl="0" indent="41275" algn="ctr">
                        <a:spcBef>
                          <a:spcPts val="1300"/>
                        </a:spcBef>
                        <a:defRPr sz="1800" b="0" i="0"/>
                      </a:pPr>
                      <a:r>
                        <a:rPr sz="3400">
                          <a:solidFill>
                            <a:srgbClr val="FFFFFF"/>
                          </a:solidFill>
                        </a:rPr>
                        <a:t>NOT</a:t>
                      </a:r>
                    </a:p>
                  </a:txBody>
                  <a:tcPr marL="32147" marR="32147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1300"/>
                        </a:spcBef>
                        <a:defRPr sz="1800" b="0" i="0"/>
                      </a:pPr>
                      <a:endParaRPr/>
                    </a:p>
                  </a:txBody>
                  <a:tcPr marL="32147" marR="32147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28575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706562">
                <a:tc>
                  <a:txBody>
                    <a:bodyPr/>
                    <a:lstStyle/>
                    <a:p>
                      <a:pPr lvl="0" indent="41275" algn="ctr">
                        <a:spcBef>
                          <a:spcPts val="1300"/>
                        </a:spcBef>
                        <a:defRPr sz="1800" b="0" i="0"/>
                      </a:pPr>
                      <a:r>
                        <a:rPr sz="34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32147" marR="32147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41275" algn="ctr">
                        <a:spcBef>
                          <a:spcPts val="1300"/>
                        </a:spcBef>
                        <a:defRPr sz="1800" b="0" i="0"/>
                      </a:pPr>
                      <a:r>
                        <a:rPr sz="3400"/>
                        <a:t>False</a:t>
                      </a:r>
                    </a:p>
                  </a:txBody>
                  <a:tcPr marL="32147" marR="32147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D9D9D9"/>
                    </a:solidFill>
                  </a:tcPr>
                </a:tc>
              </a:tr>
              <a:tr h="704329">
                <a:tc>
                  <a:txBody>
                    <a:bodyPr/>
                    <a:lstStyle/>
                    <a:p>
                      <a:pPr lvl="0" indent="41275" algn="ctr">
                        <a:spcBef>
                          <a:spcPts val="1300"/>
                        </a:spcBef>
                        <a:defRPr sz="1800" b="0" i="0"/>
                      </a:pPr>
                      <a:r>
                        <a:rPr sz="3400">
                          <a:solidFill>
                            <a:srgbClr val="FFFFFF"/>
                          </a:solidFill>
                        </a:rPr>
                        <a:t>False </a:t>
                      </a:r>
                    </a:p>
                  </a:txBody>
                  <a:tcPr marL="32147" marR="32147" marT="32147" marB="32147" horzOverflow="overflow">
                    <a:lnL w="28575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indent="41275" algn="ctr">
                        <a:spcBef>
                          <a:spcPts val="1300"/>
                        </a:spcBef>
                        <a:defRPr sz="1800" b="0" i="0"/>
                      </a:pPr>
                      <a:r>
                        <a:rPr sz="3400"/>
                        <a:t>True</a:t>
                      </a:r>
                    </a:p>
                  </a:txBody>
                  <a:tcPr marL="32147" marR="32147" marT="32147" marB="32147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28575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28575">
                      <a:solidFill>
                        <a:srgbClr val="000000"/>
                      </a:solidFill>
                      <a:round/>
                    </a:lnB>
                  </a:tcPr>
                </a:tc>
              </a:tr>
            </a:tbl>
          </a:graphicData>
        </a:graphic>
      </p:graphicFrame>
      <p:graphicFrame>
        <p:nvGraphicFramePr>
          <p:cNvPr id="558" name="Table 558"/>
          <p:cNvGraphicFramePr/>
          <p:nvPr/>
        </p:nvGraphicFramePr>
        <p:xfrm>
          <a:off x="314325" y="1333499"/>
          <a:ext cx="4114800" cy="2438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71600"/>
                <a:gridCol w="1371600"/>
                <a:gridCol w="1371600"/>
              </a:tblGrid>
              <a:tr h="812800"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OR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True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True</a:t>
                      </a:r>
                    </a:p>
                  </a:txBody>
                  <a:tcPr marL="45720" marR="45720" anchor="ctr" horzOverflow="overflow"/>
                </a:tc>
              </a:tr>
              <a:tr h="812800"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True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9" name="Table 559"/>
          <p:cNvGraphicFramePr/>
          <p:nvPr/>
        </p:nvGraphicFramePr>
        <p:xfrm>
          <a:off x="4705350" y="1343024"/>
          <a:ext cx="4114800" cy="2438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71600"/>
                <a:gridCol w="1371600"/>
                <a:gridCol w="1371600"/>
              </a:tblGrid>
              <a:tr h="812800"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AND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True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True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D9D9D9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685800">
                        <a:defRPr sz="1800" b="0" i="0"/>
                      </a:pPr>
                      <a:r>
                        <a:rPr sz="3600"/>
                        <a:t>False</a:t>
                      </a:r>
                    </a:p>
                  </a:txBody>
                  <a:tcPr marL="45720" marR="45720" anchor="ctr" horzOverflow="overflow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" grpId="3" animBg="1" advAuto="0"/>
      <p:bldP spid="558" grpId="1" animBg="1" advAuto="0"/>
      <p:bldP spid="559" grpId="2" animBg="1" advAuto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1167</Words>
  <Application>Microsoft Office PowerPoint</Application>
  <PresentationFormat>On-screen Show (4:3)</PresentationFormat>
  <Paragraphs>554</Paragraphs>
  <Slides>123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Default</vt:lpstr>
      <vt:lpstr>CS1010S Programming Methodology</vt:lpstr>
      <vt:lpstr>Welcome</vt:lpstr>
      <vt:lpstr>3 things</vt:lpstr>
      <vt:lpstr>WHY should you take CS1010S</vt:lpstr>
      <vt:lpstr>WHAT to expect in CS1010S</vt:lpstr>
      <vt:lpstr>HOW to learn Python (In 15 mins)</vt:lpstr>
      <vt:lpstr>But first… The Cast</vt:lpstr>
      <vt:lpstr>PowerPoint Presentation</vt:lpstr>
      <vt:lpstr>PowerPoint Presentation</vt:lpstr>
      <vt:lpstr>PowerPoint Presentation</vt:lpstr>
      <vt:lpstr>Tutors</vt:lpstr>
      <vt:lpstr>WHY should you take CS1010S</vt:lpstr>
      <vt:lpstr>WHY are you taking    CS1010S</vt:lpstr>
      <vt:lpstr>WHY are you taking CS1010S?</vt:lpstr>
      <vt:lpstr>WHY you should take CS1010S</vt:lpstr>
      <vt:lpstr>PowerPoint Presentation</vt:lpstr>
      <vt:lpstr>PowerPoint Presentation</vt:lpstr>
      <vt:lpstr>PowerPoint Presentation</vt:lpstr>
      <vt:lpstr>Computers need precise instructions</vt:lpstr>
      <vt:lpstr>Do cool stuff</vt:lpstr>
      <vt:lpstr>Help simplify your work</vt:lpstr>
      <vt:lpstr>WHAT to expect in CS1010S</vt:lpstr>
      <vt:lpstr>Work.</vt:lpstr>
      <vt:lpstr>A lot of work.</vt:lpstr>
      <vt:lpstr>A lot of hard work.</vt:lpstr>
      <vt:lpstr>A lot of hard work. and some fun :)</vt:lpstr>
      <vt:lpstr>Lectures Here!</vt:lpstr>
      <vt:lpstr>Recitations Start next week</vt:lpstr>
      <vt:lpstr>Tutorials Start in week 3</vt:lpstr>
      <vt:lpstr>Important Dates</vt:lpstr>
      <vt:lpstr>Scheduling problems</vt:lpstr>
      <vt:lpstr>No textbook Save money</vt:lpstr>
      <vt:lpstr>PowerPoint Presentation</vt:lpstr>
      <vt:lpstr>The trick: Consistency</vt:lpstr>
      <vt:lpstr>The problem: Staying consistent is HARD</vt:lpstr>
      <vt:lpstr>PowerPoint Presentation</vt:lpstr>
      <vt:lpstr>PowerPoint Presentation</vt:lpstr>
      <vt:lpstr>PowerPoint Presentation</vt:lpstr>
      <vt:lpstr>COMPLETE MISSION </vt:lpstr>
      <vt:lpstr>COMPLETE MISSION </vt:lpstr>
      <vt:lpstr>COMPLETE MISSION </vt:lpstr>
      <vt:lpstr>COMPLETE MISSION </vt:lpstr>
      <vt:lpstr>COMPLETE MISSION </vt:lpstr>
      <vt:lpstr>COMPLETE MISSION </vt:lpstr>
      <vt:lpstr>PowerPoint Presentation</vt:lpstr>
      <vt:lpstr>PowerPoint Presentation</vt:lpstr>
      <vt:lpstr>Assessment Overview</vt:lpstr>
      <vt:lpstr>PowerPoint Presentation</vt:lpstr>
      <vt:lpstr>The Theory of Aiming</vt:lpstr>
      <vt:lpstr>The Theory of Aiming</vt:lpstr>
      <vt:lpstr>Not to worry. Help is always available</vt:lpstr>
      <vt:lpstr>Remedial TBA</vt:lpstr>
      <vt:lpstr>Email Us cs1010s-staff@googlegroups.com</vt:lpstr>
      <vt:lpstr>Discussion Forum Do Subscribe</vt:lpstr>
      <vt:lpstr>CS1010S Road Map</vt:lpstr>
      <vt:lpstr>Bust some Myths</vt:lpstr>
      <vt:lpstr>Myth 1 “I have no programming experience. How can survive?”</vt:lpstr>
      <vt:lpstr>PowerPoint Presentation</vt:lpstr>
      <vt:lpstr>Myth 2 “I’m a girl, how can you expect me to program?”</vt:lpstr>
      <vt:lpstr>Barbara Liskov</vt:lpstr>
      <vt:lpstr>Last Semester 4 of the top 5 students are girls</vt:lpstr>
      <vt:lpstr>Myth 3 “The bell-curve will save me.”</vt:lpstr>
      <vt:lpstr>PowerPoint Presentation</vt:lpstr>
      <vt:lpstr>PowerPoint Presentation</vt:lpstr>
      <vt:lpstr>Let’s hear it from your seniors</vt:lpstr>
      <vt:lpstr>PowerPoint Presentation</vt:lpstr>
      <vt:lpstr>HOW to learn Python (In 15 mins)</vt:lpstr>
      <vt:lpstr>IDLE</vt:lpstr>
      <vt:lpstr>Python 2 vs Python 3</vt:lpstr>
      <vt:lpstr>Python 3.4.2  for CS1010S</vt:lpstr>
      <vt:lpstr>PowerPoint Presentation</vt:lpstr>
      <vt:lpstr>PowerPoint Presentation</vt:lpstr>
      <vt:lpstr>Why Python</vt:lpstr>
      <vt:lpstr>Simplicity</vt:lpstr>
      <vt:lpstr>Futile to Teach a Language Here today, gone tomorrow</vt:lpstr>
      <vt:lpstr>Computational Thinking</vt:lpstr>
      <vt:lpstr>Elements of Programming</vt:lpstr>
      <vt:lpstr>1. Primitives</vt:lpstr>
      <vt:lpstr>PowerPoint Presentation</vt:lpstr>
      <vt:lpstr>2. Means of Combination</vt:lpstr>
      <vt:lpstr>PowerPoint Presentation</vt:lpstr>
      <vt:lpstr>3. Means of Abstraction</vt:lpstr>
      <vt:lpstr>PowerPoint Presentation</vt:lpstr>
      <vt:lpstr>PowerPoint Presentation</vt:lpstr>
      <vt:lpstr>PowerPoint Presentation</vt:lpstr>
      <vt:lpstr>PowerPoint Presentation</vt:lpstr>
      <vt:lpstr>Variables</vt:lpstr>
      <vt:lpstr>Variables</vt:lpstr>
      <vt:lpstr>Types</vt:lpstr>
      <vt:lpstr>Type(…)</vt:lpstr>
      <vt:lpstr>Type conversion</vt:lpstr>
      <vt:lpstr>Assignment</vt:lpstr>
      <vt:lpstr>Operators</vt:lpstr>
      <vt:lpstr>Operators</vt:lpstr>
      <vt:lpstr>Truth Values</vt:lpstr>
      <vt:lpstr>Operators</vt:lpstr>
      <vt:lpstr>Operators</vt:lpstr>
      <vt:lpstr>Operators</vt:lpstr>
      <vt:lpstr>Truth Tables</vt:lpstr>
      <vt:lpstr>Truth Value Revisted</vt:lpstr>
      <vt:lpstr>Operators</vt:lpstr>
      <vt:lpstr>Strings</vt:lpstr>
      <vt:lpstr>String Slicing</vt:lpstr>
      <vt:lpstr>String Slicing</vt:lpstr>
      <vt:lpstr>Conditional</vt:lpstr>
      <vt:lpstr>Conditional</vt:lpstr>
      <vt:lpstr>Conditional</vt:lpstr>
      <vt:lpstr>Conditional</vt:lpstr>
      <vt:lpstr>Conditional</vt:lpstr>
      <vt:lpstr>Python  in 15 mins</vt:lpstr>
      <vt:lpstr>Am I now a programmer?</vt:lpstr>
      <vt:lpstr>Are you now a carpenter?</vt:lpstr>
      <vt:lpstr>Can you build this chair?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 how to  Learn</vt:lpstr>
      <vt:lpstr>Questions?</vt:lpstr>
      <vt:lpstr>Ways to earn XP</vt:lpstr>
      <vt:lpstr>Ways to earn XP</vt:lpstr>
      <vt:lpstr> See you  next week.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CS1010S Programming Methodology</dc:title>
  <cp:lastModifiedBy>Wai Kay</cp:lastModifiedBy>
  <cp:revision>14</cp:revision>
  <dcterms:modified xsi:type="dcterms:W3CDTF">2015-01-14T08:13:01Z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